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imo" panose="020B0604020202020204" charset="0"/>
      <p:regular r:id="rId13"/>
    </p:embeddedFont>
    <p:embeddedFont>
      <p:font typeface="Futura" panose="020B0604020202020204"/>
      <p:regular r:id="rId14"/>
    </p:embeddedFont>
    <p:embeddedFont>
      <p:font typeface="Futura LT" panose="020B0604020202020204" charset="0"/>
      <p:regular r:id="rId15"/>
    </p:embeddedFont>
    <p:embeddedFont>
      <p:font typeface="Poppins Light" panose="00000400000000000000" pitchFamily="2" charset="0"/>
      <p:regular r:id="rId16"/>
    </p:embeddedFont>
    <p:embeddedFont>
      <p:font typeface="Poppins Light Bold" panose="020B0604020202020204" charset="0"/>
      <p:regular r:id="rId17"/>
    </p:embeddedFont>
    <p:embeddedFont>
      <p:font typeface="Ruda Two" panose="020B0604020202020204" charset="0"/>
      <p:regular r:id="rId18"/>
    </p:embeddedFont>
    <p:embeddedFont>
      <p:font typeface="Touvlo" panose="020B0604020202020204" charset="0"/>
      <p:regular r:id="rId19"/>
    </p:embeddedFont>
    <p:embeddedFont>
      <p:font typeface="ดองเต่า" panose="020B0604020202020204" charset="-34"/>
      <p:regular r:id="rId20"/>
    </p:embeddedFont>
    <p:embeddedFont>
      <p:font typeface="ดองเต่า Bold" panose="020B0604020202020204" charset="-3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_WI_Eq5jNe4" TargetMode="External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25.jpeg"/><Relationship Id="rId16" Type="http://schemas.openxmlformats.org/officeDocument/2006/relationships/image" Target="../media/image52.sv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23" Type="http://schemas.openxmlformats.org/officeDocument/2006/relationships/image" Target="../media/image59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Relationship Id="rId22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55.png"/><Relationship Id="rId12" Type="http://schemas.openxmlformats.org/officeDocument/2006/relationships/image" Target="../media/image66.png"/><Relationship Id="rId17" Type="http://schemas.openxmlformats.org/officeDocument/2006/relationships/image" Target="../media/image16.svg"/><Relationship Id="rId2" Type="http://schemas.openxmlformats.org/officeDocument/2006/relationships/image" Target="../media/image25.jpe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59.sv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0" y="9015384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0449" y="6878375"/>
            <a:ext cx="1976734" cy="2137009"/>
          </a:xfrm>
          <a:custGeom>
            <a:avLst/>
            <a:gdLst/>
            <a:ahLst/>
            <a:cxnLst/>
            <a:rect l="l" t="t" r="r" b="b"/>
            <a:pathLst>
              <a:path w="1976734" h="2137009">
                <a:moveTo>
                  <a:pt x="0" y="0"/>
                </a:moveTo>
                <a:lnTo>
                  <a:pt x="1976733" y="0"/>
                </a:lnTo>
                <a:lnTo>
                  <a:pt x="1976733" y="2137009"/>
                </a:lnTo>
                <a:lnTo>
                  <a:pt x="0" y="21370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2837922" y="171192"/>
            <a:ext cx="5276974" cy="2412337"/>
            <a:chOff x="0" y="0"/>
            <a:chExt cx="1698384" cy="7764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8384" cy="776406"/>
            </a:xfrm>
            <a:custGeom>
              <a:avLst/>
              <a:gdLst/>
              <a:ahLst/>
              <a:cxnLst/>
              <a:rect l="l" t="t" r="r" b="b"/>
              <a:pathLst>
                <a:path w="1698384" h="776406">
                  <a:moveTo>
                    <a:pt x="74823" y="0"/>
                  </a:moveTo>
                  <a:lnTo>
                    <a:pt x="1623561" y="0"/>
                  </a:lnTo>
                  <a:cubicBezTo>
                    <a:pt x="1643405" y="0"/>
                    <a:pt x="1662437" y="7883"/>
                    <a:pt x="1676469" y="21915"/>
                  </a:cubicBezTo>
                  <a:cubicBezTo>
                    <a:pt x="1690501" y="35947"/>
                    <a:pt x="1698384" y="54979"/>
                    <a:pt x="1698384" y="74823"/>
                  </a:cubicBezTo>
                  <a:lnTo>
                    <a:pt x="1698384" y="701583"/>
                  </a:lnTo>
                  <a:cubicBezTo>
                    <a:pt x="1698384" y="721428"/>
                    <a:pt x="1690501" y="740459"/>
                    <a:pt x="1676469" y="754491"/>
                  </a:cubicBezTo>
                  <a:cubicBezTo>
                    <a:pt x="1662437" y="768523"/>
                    <a:pt x="1643405" y="776406"/>
                    <a:pt x="1623561" y="776406"/>
                  </a:cubicBezTo>
                  <a:lnTo>
                    <a:pt x="74823" y="776406"/>
                  </a:lnTo>
                  <a:cubicBezTo>
                    <a:pt x="54979" y="776406"/>
                    <a:pt x="35947" y="768523"/>
                    <a:pt x="21915" y="754491"/>
                  </a:cubicBezTo>
                  <a:cubicBezTo>
                    <a:pt x="7883" y="740459"/>
                    <a:pt x="0" y="721428"/>
                    <a:pt x="0" y="701583"/>
                  </a:cubicBezTo>
                  <a:lnTo>
                    <a:pt x="0" y="74823"/>
                  </a:lnTo>
                  <a:cubicBezTo>
                    <a:pt x="0" y="54979"/>
                    <a:pt x="7883" y="35947"/>
                    <a:pt x="21915" y="21915"/>
                  </a:cubicBezTo>
                  <a:cubicBezTo>
                    <a:pt x="35947" y="7883"/>
                    <a:pt x="54979" y="0"/>
                    <a:pt x="74823" y="0"/>
                  </a:cubicBez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698384" cy="833556"/>
            </a:xfrm>
            <a:prstGeom prst="rect">
              <a:avLst/>
            </a:prstGeom>
          </p:spPr>
          <p:txBody>
            <a:bodyPr lIns="41571" tIns="41571" rIns="41571" bIns="4157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837922" y="382498"/>
            <a:ext cx="1702320" cy="1989724"/>
          </a:xfrm>
          <a:custGeom>
            <a:avLst/>
            <a:gdLst/>
            <a:ahLst/>
            <a:cxnLst/>
            <a:rect l="l" t="t" r="r" b="b"/>
            <a:pathLst>
              <a:path w="1702320" h="1989724">
                <a:moveTo>
                  <a:pt x="0" y="0"/>
                </a:moveTo>
                <a:lnTo>
                  <a:pt x="1702320" y="0"/>
                </a:lnTo>
                <a:lnTo>
                  <a:pt x="1702320" y="1989724"/>
                </a:lnTo>
                <a:lnTo>
                  <a:pt x="0" y="198972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6057411" y="262066"/>
            <a:ext cx="2230589" cy="2230589"/>
          </a:xfrm>
          <a:custGeom>
            <a:avLst/>
            <a:gdLst/>
            <a:ahLst/>
            <a:cxnLst/>
            <a:rect l="l" t="t" r="r" b="b"/>
            <a:pathLst>
              <a:path w="2230589" h="2230589">
                <a:moveTo>
                  <a:pt x="0" y="0"/>
                </a:moveTo>
                <a:lnTo>
                  <a:pt x="2230589" y="0"/>
                </a:lnTo>
                <a:lnTo>
                  <a:pt x="2230589" y="2230589"/>
                </a:lnTo>
                <a:lnTo>
                  <a:pt x="0" y="22305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4367519" y="469412"/>
            <a:ext cx="1834372" cy="1985143"/>
          </a:xfrm>
          <a:custGeom>
            <a:avLst/>
            <a:gdLst/>
            <a:ahLst/>
            <a:cxnLst/>
            <a:rect l="l" t="t" r="r" b="b"/>
            <a:pathLst>
              <a:path w="1834372" h="1985143">
                <a:moveTo>
                  <a:pt x="0" y="0"/>
                </a:moveTo>
                <a:lnTo>
                  <a:pt x="1834373" y="0"/>
                </a:lnTo>
                <a:lnTo>
                  <a:pt x="1834373" y="1985143"/>
                </a:lnTo>
                <a:lnTo>
                  <a:pt x="0" y="198514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0" y="9015384"/>
            <a:ext cx="3515574" cy="1335918"/>
          </a:xfrm>
          <a:custGeom>
            <a:avLst/>
            <a:gdLst/>
            <a:ahLst/>
            <a:cxnLst/>
            <a:rect l="l" t="t" r="r" b="b"/>
            <a:pathLst>
              <a:path w="3515574" h="1335918">
                <a:moveTo>
                  <a:pt x="0" y="0"/>
                </a:moveTo>
                <a:lnTo>
                  <a:pt x="3515574" y="0"/>
                </a:lnTo>
                <a:lnTo>
                  <a:pt x="3515574" y="1335918"/>
                </a:lnTo>
                <a:lnTo>
                  <a:pt x="0" y="133591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3515574" y="9228546"/>
            <a:ext cx="3593066" cy="1073428"/>
          </a:xfrm>
          <a:custGeom>
            <a:avLst/>
            <a:gdLst/>
            <a:ahLst/>
            <a:cxnLst/>
            <a:rect l="l" t="t" r="r" b="b"/>
            <a:pathLst>
              <a:path w="3593066" h="1073428">
                <a:moveTo>
                  <a:pt x="0" y="0"/>
                </a:moveTo>
                <a:lnTo>
                  <a:pt x="3593066" y="0"/>
                </a:lnTo>
                <a:lnTo>
                  <a:pt x="3593066" y="1073429"/>
                </a:lnTo>
                <a:lnTo>
                  <a:pt x="0" y="107342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7063702" y="9125723"/>
            <a:ext cx="1316059" cy="1225580"/>
          </a:xfrm>
          <a:custGeom>
            <a:avLst/>
            <a:gdLst/>
            <a:ahLst/>
            <a:cxnLst/>
            <a:rect l="l" t="t" r="r" b="b"/>
            <a:pathLst>
              <a:path w="1316059" h="1225580">
                <a:moveTo>
                  <a:pt x="0" y="0"/>
                </a:moveTo>
                <a:lnTo>
                  <a:pt x="1316058" y="0"/>
                </a:lnTo>
                <a:lnTo>
                  <a:pt x="1316058" y="1225579"/>
                </a:lnTo>
                <a:lnTo>
                  <a:pt x="0" y="1225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5916329" y="9146714"/>
            <a:ext cx="2341245" cy="1073259"/>
          </a:xfrm>
          <a:custGeom>
            <a:avLst/>
            <a:gdLst/>
            <a:ahLst/>
            <a:cxnLst/>
            <a:rect l="l" t="t" r="r" b="b"/>
            <a:pathLst>
              <a:path w="2341245" h="1073259">
                <a:moveTo>
                  <a:pt x="0" y="0"/>
                </a:moveTo>
                <a:lnTo>
                  <a:pt x="2341245" y="0"/>
                </a:lnTo>
                <a:lnTo>
                  <a:pt x="2341245" y="1073259"/>
                </a:lnTo>
                <a:lnTo>
                  <a:pt x="0" y="1073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1737863" y="9514011"/>
            <a:ext cx="1944309" cy="449004"/>
          </a:xfrm>
          <a:custGeom>
            <a:avLst/>
            <a:gdLst/>
            <a:ahLst/>
            <a:cxnLst/>
            <a:rect l="l" t="t" r="r" b="b"/>
            <a:pathLst>
              <a:path w="1944309" h="449004">
                <a:moveTo>
                  <a:pt x="0" y="0"/>
                </a:moveTo>
                <a:lnTo>
                  <a:pt x="1944309" y="0"/>
                </a:lnTo>
                <a:lnTo>
                  <a:pt x="1944309" y="449003"/>
                </a:lnTo>
                <a:lnTo>
                  <a:pt x="0" y="449003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13789286" y="9465942"/>
            <a:ext cx="2064630" cy="598636"/>
          </a:xfrm>
          <a:custGeom>
            <a:avLst/>
            <a:gdLst/>
            <a:ahLst/>
            <a:cxnLst/>
            <a:rect l="l" t="t" r="r" b="b"/>
            <a:pathLst>
              <a:path w="2064630" h="598636">
                <a:moveTo>
                  <a:pt x="0" y="0"/>
                </a:moveTo>
                <a:lnTo>
                  <a:pt x="2064630" y="0"/>
                </a:lnTo>
                <a:lnTo>
                  <a:pt x="2064630" y="598637"/>
                </a:lnTo>
                <a:lnTo>
                  <a:pt x="0" y="59863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14344944" y="3880168"/>
            <a:ext cx="3017944" cy="2836867"/>
          </a:xfrm>
          <a:custGeom>
            <a:avLst/>
            <a:gdLst/>
            <a:ahLst/>
            <a:cxnLst/>
            <a:rect l="l" t="t" r="r" b="b"/>
            <a:pathLst>
              <a:path w="3017944" h="2836867">
                <a:moveTo>
                  <a:pt x="0" y="0"/>
                </a:moveTo>
                <a:lnTo>
                  <a:pt x="3017944" y="0"/>
                </a:lnTo>
                <a:lnTo>
                  <a:pt x="3017944" y="2836868"/>
                </a:lnTo>
                <a:lnTo>
                  <a:pt x="0" y="28368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409152" y="2492655"/>
            <a:ext cx="4331894" cy="2431276"/>
          </a:xfrm>
          <a:custGeom>
            <a:avLst/>
            <a:gdLst/>
            <a:ahLst/>
            <a:cxnLst/>
            <a:rect l="l" t="t" r="r" b="b"/>
            <a:pathLst>
              <a:path w="4331894" h="2431276">
                <a:moveTo>
                  <a:pt x="0" y="0"/>
                </a:moveTo>
                <a:lnTo>
                  <a:pt x="4331894" y="0"/>
                </a:lnTo>
                <a:lnTo>
                  <a:pt x="4331894" y="2431275"/>
                </a:lnTo>
                <a:lnTo>
                  <a:pt x="0" y="24312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5783403" y="2932026"/>
            <a:ext cx="6721193" cy="2657428"/>
          </a:xfrm>
          <a:custGeom>
            <a:avLst/>
            <a:gdLst/>
            <a:ahLst/>
            <a:cxnLst/>
            <a:rect l="l" t="t" r="r" b="b"/>
            <a:pathLst>
              <a:path w="6721193" h="2657428">
                <a:moveTo>
                  <a:pt x="0" y="0"/>
                </a:moveTo>
                <a:lnTo>
                  <a:pt x="6721194" y="0"/>
                </a:lnTo>
                <a:lnTo>
                  <a:pt x="6721194" y="2657428"/>
                </a:lnTo>
                <a:lnTo>
                  <a:pt x="0" y="2657428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AutoShape 22"/>
          <p:cNvSpPr/>
          <p:nvPr/>
        </p:nvSpPr>
        <p:spPr>
          <a:xfrm>
            <a:off x="8427385" y="9193613"/>
            <a:ext cx="0" cy="97946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8479773" y="9258300"/>
            <a:ext cx="1896015" cy="957958"/>
          </a:xfrm>
          <a:custGeom>
            <a:avLst/>
            <a:gdLst/>
            <a:ahLst/>
            <a:cxnLst/>
            <a:rect l="l" t="t" r="r" b="b"/>
            <a:pathLst>
              <a:path w="1896015" h="957958">
                <a:moveTo>
                  <a:pt x="0" y="0"/>
                </a:moveTo>
                <a:lnTo>
                  <a:pt x="1896015" y="0"/>
                </a:lnTo>
                <a:lnTo>
                  <a:pt x="1896015" y="957958"/>
                </a:lnTo>
                <a:lnTo>
                  <a:pt x="0" y="95795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10246245" y="9098895"/>
            <a:ext cx="1593469" cy="1276767"/>
          </a:xfrm>
          <a:custGeom>
            <a:avLst/>
            <a:gdLst/>
            <a:ahLst/>
            <a:cxnLst/>
            <a:rect l="l" t="t" r="r" b="b"/>
            <a:pathLst>
              <a:path w="1593469" h="1276767">
                <a:moveTo>
                  <a:pt x="0" y="0"/>
                </a:moveTo>
                <a:lnTo>
                  <a:pt x="1593469" y="0"/>
                </a:lnTo>
                <a:lnTo>
                  <a:pt x="1593469" y="1276767"/>
                </a:lnTo>
                <a:lnTo>
                  <a:pt x="0" y="127676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>
            <a:off x="-433973" y="1002259"/>
            <a:ext cx="14027496" cy="1035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8700">
                <a:solidFill>
                  <a:srgbClr val="FFFFFF"/>
                </a:solidFill>
                <a:latin typeface="Ruda Two"/>
                <a:ea typeface="Ruda Two"/>
                <a:cs typeface="Ruda Two"/>
                <a:sym typeface="Ruda Two"/>
              </a:rPr>
              <a:t>HAUTS-DE-FRANCE PROPRES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80785" y="5903084"/>
            <a:ext cx="9526430" cy="105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0"/>
              </a:lnSpc>
            </a:pPr>
            <a:r>
              <a:rPr lang="en-US" sz="5564" b="1">
                <a:solidFill>
                  <a:srgbClr val="FFFFFF"/>
                </a:solidFill>
                <a:latin typeface="ดองเต่า Bold"/>
                <a:ea typeface="ดองเต่า Bold"/>
                <a:cs typeface="ดองเต่า Bold"/>
                <a:sym typeface="ดองเต่า Bold"/>
              </a:rPr>
              <a:t>Merci pour votre participation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80785" y="7061232"/>
            <a:ext cx="9526430" cy="1058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0"/>
              </a:lnSpc>
            </a:pPr>
            <a:r>
              <a:rPr lang="en-US" sz="5564" u="sng">
                <a:solidFill>
                  <a:srgbClr val="FFFFFF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14, 15, 16 mars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41283" y="1538236"/>
            <a:ext cx="14805434" cy="83215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6435" y="169187"/>
            <a:ext cx="17735941" cy="122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1"/>
              </a:lnSpc>
            </a:pPr>
            <a:r>
              <a:rPr lang="en-US" sz="7575">
                <a:solidFill>
                  <a:srgbClr val="3B6545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Pour en savoir plus sur le recyclage des déchets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78244" y="3996067"/>
            <a:ext cx="5662898" cy="6423770"/>
          </a:xfrm>
          <a:custGeom>
            <a:avLst/>
            <a:gdLst/>
            <a:ahLst/>
            <a:cxnLst/>
            <a:rect l="l" t="t" r="r" b="b"/>
            <a:pathLst>
              <a:path w="5662898" h="6423770">
                <a:moveTo>
                  <a:pt x="0" y="0"/>
                </a:moveTo>
                <a:lnTo>
                  <a:pt x="5662898" y="0"/>
                </a:lnTo>
                <a:lnTo>
                  <a:pt x="5662898" y="6423770"/>
                </a:lnTo>
                <a:lnTo>
                  <a:pt x="0" y="642377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7108414" y="808187"/>
            <a:ext cx="10935828" cy="355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9000">
                <a:solidFill>
                  <a:srgbClr val="FFFFFF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MERCI POUR VOTRE ATTENTION ET BON RAMASSAGE !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2237" y="4924425"/>
            <a:ext cx="10844009" cy="2039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0"/>
              </a:lnSpc>
            </a:pPr>
            <a:r>
              <a:rPr lang="en-US" sz="5564">
                <a:solidFill>
                  <a:srgbClr val="FFFFFF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Nettoyer la nature c’est bien,</a:t>
            </a:r>
          </a:p>
          <a:p>
            <a:pPr algn="ctr">
              <a:lnSpc>
                <a:spcPts val="7790"/>
              </a:lnSpc>
            </a:pPr>
            <a:r>
              <a:rPr lang="en-US" sz="5564">
                <a:solidFill>
                  <a:srgbClr val="FFFFFF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ne pas la salir c’est mieux !</a:t>
            </a:r>
          </a:p>
        </p:txBody>
      </p:sp>
      <p:sp>
        <p:nvSpPr>
          <p:cNvPr id="6" name="Freeform 6"/>
          <p:cNvSpPr/>
          <p:nvPr/>
        </p:nvSpPr>
        <p:spPr>
          <a:xfrm>
            <a:off x="698538" y="1028700"/>
            <a:ext cx="6721193" cy="2657428"/>
          </a:xfrm>
          <a:custGeom>
            <a:avLst/>
            <a:gdLst/>
            <a:ahLst/>
            <a:cxnLst/>
            <a:rect l="l" t="t" r="r" b="b"/>
            <a:pathLst>
              <a:path w="6721193" h="2657428">
                <a:moveTo>
                  <a:pt x="0" y="0"/>
                </a:moveTo>
                <a:lnTo>
                  <a:pt x="6721193" y="0"/>
                </a:lnTo>
                <a:lnTo>
                  <a:pt x="6721193" y="2657428"/>
                </a:lnTo>
                <a:lnTo>
                  <a:pt x="0" y="265742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5804982" y="8122846"/>
            <a:ext cx="6639937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Ensemble, agissons pour préserver notre région et protéger notre environnement 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703158" y="7605683"/>
            <a:ext cx="5276974" cy="2412337"/>
            <a:chOff x="0" y="0"/>
            <a:chExt cx="1698384" cy="7764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98384" cy="776406"/>
            </a:xfrm>
            <a:custGeom>
              <a:avLst/>
              <a:gdLst/>
              <a:ahLst/>
              <a:cxnLst/>
              <a:rect l="l" t="t" r="r" b="b"/>
              <a:pathLst>
                <a:path w="1698384" h="776406">
                  <a:moveTo>
                    <a:pt x="74823" y="0"/>
                  </a:moveTo>
                  <a:lnTo>
                    <a:pt x="1623561" y="0"/>
                  </a:lnTo>
                  <a:cubicBezTo>
                    <a:pt x="1643405" y="0"/>
                    <a:pt x="1662437" y="7883"/>
                    <a:pt x="1676469" y="21915"/>
                  </a:cubicBezTo>
                  <a:cubicBezTo>
                    <a:pt x="1690501" y="35947"/>
                    <a:pt x="1698384" y="54979"/>
                    <a:pt x="1698384" y="74823"/>
                  </a:cubicBezTo>
                  <a:lnTo>
                    <a:pt x="1698384" y="701583"/>
                  </a:lnTo>
                  <a:cubicBezTo>
                    <a:pt x="1698384" y="721428"/>
                    <a:pt x="1690501" y="740459"/>
                    <a:pt x="1676469" y="754491"/>
                  </a:cubicBezTo>
                  <a:cubicBezTo>
                    <a:pt x="1662437" y="768523"/>
                    <a:pt x="1643405" y="776406"/>
                    <a:pt x="1623561" y="776406"/>
                  </a:cubicBezTo>
                  <a:lnTo>
                    <a:pt x="74823" y="776406"/>
                  </a:lnTo>
                  <a:cubicBezTo>
                    <a:pt x="54979" y="776406"/>
                    <a:pt x="35947" y="768523"/>
                    <a:pt x="21915" y="754491"/>
                  </a:cubicBezTo>
                  <a:cubicBezTo>
                    <a:pt x="7883" y="740459"/>
                    <a:pt x="0" y="721428"/>
                    <a:pt x="0" y="701583"/>
                  </a:cubicBezTo>
                  <a:lnTo>
                    <a:pt x="0" y="74823"/>
                  </a:lnTo>
                  <a:cubicBezTo>
                    <a:pt x="0" y="54979"/>
                    <a:pt x="7883" y="35947"/>
                    <a:pt x="21915" y="21915"/>
                  </a:cubicBezTo>
                  <a:cubicBezTo>
                    <a:pt x="35947" y="7883"/>
                    <a:pt x="54979" y="0"/>
                    <a:pt x="74823" y="0"/>
                  </a:cubicBezTo>
                  <a:close/>
                </a:path>
              </a:pathLst>
            </a:custGeom>
            <a:solidFill>
              <a:srgbClr val="FFFEFE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698384" cy="833556"/>
            </a:xfrm>
            <a:prstGeom prst="rect">
              <a:avLst/>
            </a:prstGeom>
          </p:spPr>
          <p:txBody>
            <a:bodyPr lIns="41571" tIns="41571" rIns="41571" bIns="4157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3158" y="7816989"/>
            <a:ext cx="1702320" cy="1989724"/>
          </a:xfrm>
          <a:custGeom>
            <a:avLst/>
            <a:gdLst/>
            <a:ahLst/>
            <a:cxnLst/>
            <a:rect l="l" t="t" r="r" b="b"/>
            <a:pathLst>
              <a:path w="1702320" h="1989724">
                <a:moveTo>
                  <a:pt x="0" y="0"/>
                </a:moveTo>
                <a:lnTo>
                  <a:pt x="1702320" y="0"/>
                </a:lnTo>
                <a:lnTo>
                  <a:pt x="1702320" y="1989725"/>
                </a:lnTo>
                <a:lnTo>
                  <a:pt x="0" y="198972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5922647" y="7696557"/>
            <a:ext cx="2230589" cy="2230589"/>
          </a:xfrm>
          <a:custGeom>
            <a:avLst/>
            <a:gdLst/>
            <a:ahLst/>
            <a:cxnLst/>
            <a:rect l="l" t="t" r="r" b="b"/>
            <a:pathLst>
              <a:path w="2230589" h="2230589">
                <a:moveTo>
                  <a:pt x="0" y="0"/>
                </a:moveTo>
                <a:lnTo>
                  <a:pt x="2230589" y="0"/>
                </a:lnTo>
                <a:lnTo>
                  <a:pt x="2230589" y="2230589"/>
                </a:lnTo>
                <a:lnTo>
                  <a:pt x="0" y="223058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4232755" y="7903903"/>
            <a:ext cx="1834372" cy="1985143"/>
          </a:xfrm>
          <a:custGeom>
            <a:avLst/>
            <a:gdLst/>
            <a:ahLst/>
            <a:cxnLst/>
            <a:rect l="l" t="t" r="r" b="b"/>
            <a:pathLst>
              <a:path w="1834372" h="1985143">
                <a:moveTo>
                  <a:pt x="0" y="0"/>
                </a:moveTo>
                <a:lnTo>
                  <a:pt x="1834373" y="0"/>
                </a:lnTo>
                <a:lnTo>
                  <a:pt x="1834373" y="1985143"/>
                </a:lnTo>
                <a:lnTo>
                  <a:pt x="0" y="198514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2194184"/>
            <a:chOff x="0" y="0"/>
            <a:chExt cx="24384000" cy="162589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2000" cy="16258912"/>
            </a:xfrm>
            <a:custGeom>
              <a:avLst/>
              <a:gdLst/>
              <a:ahLst/>
              <a:cxnLst/>
              <a:rect l="l" t="t" r="r" b="b"/>
              <a:pathLst>
                <a:path w="12192000" h="16258912">
                  <a:moveTo>
                    <a:pt x="0" y="0"/>
                  </a:moveTo>
                  <a:lnTo>
                    <a:pt x="12192000" y="0"/>
                  </a:lnTo>
                  <a:lnTo>
                    <a:pt x="12192000" y="16258912"/>
                  </a:lnTo>
                  <a:lnTo>
                    <a:pt x="0" y="16258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email">
                <a:alphaModFix amt="1098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192000" y="0"/>
              <a:ext cx="12192000" cy="16258912"/>
            </a:xfrm>
            <a:custGeom>
              <a:avLst/>
              <a:gdLst/>
              <a:ahLst/>
              <a:cxnLst/>
              <a:rect l="l" t="t" r="r" b="b"/>
              <a:pathLst>
                <a:path w="12192000" h="16258912">
                  <a:moveTo>
                    <a:pt x="0" y="0"/>
                  </a:moveTo>
                  <a:lnTo>
                    <a:pt x="12192000" y="0"/>
                  </a:lnTo>
                  <a:lnTo>
                    <a:pt x="12192000" y="16258912"/>
                  </a:lnTo>
                  <a:lnTo>
                    <a:pt x="0" y="16258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alphaModFix amt="1098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51837" y="4788618"/>
            <a:ext cx="7443802" cy="5246370"/>
            <a:chOff x="0" y="0"/>
            <a:chExt cx="2753360" cy="1940560"/>
          </a:xfrm>
        </p:grpSpPr>
        <p:sp>
          <p:nvSpPr>
            <p:cNvPr id="7" name="Freeform 7"/>
            <p:cNvSpPr/>
            <p:nvPr/>
          </p:nvSpPr>
          <p:spPr>
            <a:xfrm>
              <a:off x="-30677" y="34062"/>
              <a:ext cx="2814715" cy="1872436"/>
            </a:xfrm>
            <a:custGeom>
              <a:avLst/>
              <a:gdLst/>
              <a:ahLst/>
              <a:cxnLst/>
              <a:rect l="l" t="t" r="r" b="b"/>
              <a:pathLst>
                <a:path w="2814715" h="1872436">
                  <a:moveTo>
                    <a:pt x="1407357" y="1498"/>
                  </a:moveTo>
                  <a:cubicBezTo>
                    <a:pt x="926792" y="0"/>
                    <a:pt x="481810" y="177828"/>
                    <a:pt x="240905" y="467647"/>
                  </a:cubicBezTo>
                  <a:cubicBezTo>
                    <a:pt x="0" y="757466"/>
                    <a:pt x="0" y="1114970"/>
                    <a:pt x="240905" y="1404789"/>
                  </a:cubicBezTo>
                  <a:cubicBezTo>
                    <a:pt x="481810" y="1694608"/>
                    <a:pt x="926792" y="1872436"/>
                    <a:pt x="1407357" y="1870938"/>
                  </a:cubicBezTo>
                  <a:cubicBezTo>
                    <a:pt x="1887922" y="1872436"/>
                    <a:pt x="2332904" y="1694608"/>
                    <a:pt x="2573809" y="1404789"/>
                  </a:cubicBezTo>
                  <a:cubicBezTo>
                    <a:pt x="2814714" y="1114970"/>
                    <a:pt x="2814714" y="757466"/>
                    <a:pt x="2573809" y="467647"/>
                  </a:cubicBezTo>
                  <a:cubicBezTo>
                    <a:pt x="2332904" y="177828"/>
                    <a:pt x="1887922" y="0"/>
                    <a:pt x="1407357" y="1498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753360" cy="1940560"/>
            </a:xfrm>
            <a:custGeom>
              <a:avLst/>
              <a:gdLst/>
              <a:ahLst/>
              <a:cxnLst/>
              <a:rect l="l" t="t" r="r" b="b"/>
              <a:pathLst>
                <a:path w="2753360" h="1940560">
                  <a:moveTo>
                    <a:pt x="1376680" y="1940560"/>
                  </a:moveTo>
                  <a:cubicBezTo>
                    <a:pt x="617220" y="1940560"/>
                    <a:pt x="0" y="1504950"/>
                    <a:pt x="0" y="970280"/>
                  </a:cubicBezTo>
                  <a:cubicBezTo>
                    <a:pt x="0" y="435610"/>
                    <a:pt x="617220" y="0"/>
                    <a:pt x="1376680" y="0"/>
                  </a:cubicBezTo>
                  <a:cubicBezTo>
                    <a:pt x="2136140" y="0"/>
                    <a:pt x="2753360" y="435610"/>
                    <a:pt x="2753360" y="970280"/>
                  </a:cubicBezTo>
                  <a:cubicBezTo>
                    <a:pt x="2753360" y="1504950"/>
                    <a:pt x="2136140" y="1940560"/>
                    <a:pt x="1376680" y="1940560"/>
                  </a:cubicBezTo>
                  <a:close/>
                  <a:moveTo>
                    <a:pt x="1376680" y="72390"/>
                  </a:moveTo>
                  <a:cubicBezTo>
                    <a:pt x="657860" y="72390"/>
                    <a:pt x="72390" y="474980"/>
                    <a:pt x="72390" y="970280"/>
                  </a:cubicBezTo>
                  <a:cubicBezTo>
                    <a:pt x="72390" y="1465580"/>
                    <a:pt x="657860" y="1868170"/>
                    <a:pt x="1376680" y="1868170"/>
                  </a:cubicBezTo>
                  <a:cubicBezTo>
                    <a:pt x="2095500" y="1868170"/>
                    <a:pt x="2680970" y="1465580"/>
                    <a:pt x="2680970" y="970280"/>
                  </a:cubicBezTo>
                  <a:cubicBezTo>
                    <a:pt x="2680970" y="474980"/>
                    <a:pt x="2096770" y="72390"/>
                    <a:pt x="1376680" y="72390"/>
                  </a:cubicBezTo>
                  <a:close/>
                </a:path>
              </a:pathLst>
            </a:custGeom>
            <a:solidFill>
              <a:srgbClr val="90C74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457596" y="4788618"/>
            <a:ext cx="7443802" cy="5246370"/>
            <a:chOff x="0" y="0"/>
            <a:chExt cx="2753360" cy="1940560"/>
          </a:xfrm>
        </p:grpSpPr>
        <p:sp>
          <p:nvSpPr>
            <p:cNvPr id="10" name="Freeform 10"/>
            <p:cNvSpPr/>
            <p:nvPr/>
          </p:nvSpPr>
          <p:spPr>
            <a:xfrm>
              <a:off x="-30677" y="34062"/>
              <a:ext cx="2814715" cy="1872436"/>
            </a:xfrm>
            <a:custGeom>
              <a:avLst/>
              <a:gdLst/>
              <a:ahLst/>
              <a:cxnLst/>
              <a:rect l="l" t="t" r="r" b="b"/>
              <a:pathLst>
                <a:path w="2814715" h="1872436">
                  <a:moveTo>
                    <a:pt x="1407357" y="1498"/>
                  </a:moveTo>
                  <a:cubicBezTo>
                    <a:pt x="926792" y="0"/>
                    <a:pt x="481810" y="177828"/>
                    <a:pt x="240905" y="467647"/>
                  </a:cubicBezTo>
                  <a:cubicBezTo>
                    <a:pt x="0" y="757466"/>
                    <a:pt x="0" y="1114970"/>
                    <a:pt x="240905" y="1404789"/>
                  </a:cubicBezTo>
                  <a:cubicBezTo>
                    <a:pt x="481810" y="1694608"/>
                    <a:pt x="926792" y="1872436"/>
                    <a:pt x="1407357" y="1870938"/>
                  </a:cubicBezTo>
                  <a:cubicBezTo>
                    <a:pt x="1887922" y="1872436"/>
                    <a:pt x="2332904" y="1694608"/>
                    <a:pt x="2573809" y="1404789"/>
                  </a:cubicBezTo>
                  <a:cubicBezTo>
                    <a:pt x="2814714" y="1114970"/>
                    <a:pt x="2814714" y="757466"/>
                    <a:pt x="2573809" y="467647"/>
                  </a:cubicBezTo>
                  <a:cubicBezTo>
                    <a:pt x="2332904" y="177828"/>
                    <a:pt x="1887922" y="0"/>
                    <a:pt x="1407357" y="1498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753360" cy="1940560"/>
            </a:xfrm>
            <a:custGeom>
              <a:avLst/>
              <a:gdLst/>
              <a:ahLst/>
              <a:cxnLst/>
              <a:rect l="l" t="t" r="r" b="b"/>
              <a:pathLst>
                <a:path w="2753360" h="1940560">
                  <a:moveTo>
                    <a:pt x="1376680" y="1940560"/>
                  </a:moveTo>
                  <a:cubicBezTo>
                    <a:pt x="617220" y="1940560"/>
                    <a:pt x="0" y="1504950"/>
                    <a:pt x="0" y="970280"/>
                  </a:cubicBezTo>
                  <a:cubicBezTo>
                    <a:pt x="0" y="435610"/>
                    <a:pt x="617220" y="0"/>
                    <a:pt x="1376680" y="0"/>
                  </a:cubicBezTo>
                  <a:cubicBezTo>
                    <a:pt x="2136140" y="0"/>
                    <a:pt x="2753360" y="435610"/>
                    <a:pt x="2753360" y="970280"/>
                  </a:cubicBezTo>
                  <a:cubicBezTo>
                    <a:pt x="2753360" y="1504950"/>
                    <a:pt x="2136140" y="1940560"/>
                    <a:pt x="1376680" y="1940560"/>
                  </a:cubicBezTo>
                  <a:close/>
                  <a:moveTo>
                    <a:pt x="1376680" y="72390"/>
                  </a:moveTo>
                  <a:cubicBezTo>
                    <a:pt x="657860" y="72390"/>
                    <a:pt x="72390" y="474980"/>
                    <a:pt x="72390" y="970280"/>
                  </a:cubicBezTo>
                  <a:cubicBezTo>
                    <a:pt x="72390" y="1465580"/>
                    <a:pt x="657860" y="1868170"/>
                    <a:pt x="1376680" y="1868170"/>
                  </a:cubicBezTo>
                  <a:cubicBezTo>
                    <a:pt x="2095500" y="1868170"/>
                    <a:pt x="2680970" y="1465580"/>
                    <a:pt x="2680970" y="970280"/>
                  </a:cubicBezTo>
                  <a:cubicBezTo>
                    <a:pt x="2680970" y="474980"/>
                    <a:pt x="2096770" y="72390"/>
                    <a:pt x="1376680" y="72390"/>
                  </a:cubicBezTo>
                  <a:close/>
                </a:path>
              </a:pathLst>
            </a:custGeom>
            <a:solidFill>
              <a:srgbClr val="288F66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4639" y="-57150"/>
            <a:ext cx="17658722" cy="152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8"/>
              </a:lnSpc>
            </a:pPr>
            <a:r>
              <a:rPr lang="en-US" sz="7941">
                <a:solidFill>
                  <a:srgbClr val="3B6545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Impacts des déchets sur l’environnement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6602" y="1870559"/>
            <a:ext cx="1551479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3B6545"/>
                </a:solidFill>
                <a:latin typeface="Futura"/>
                <a:ea typeface="Futura"/>
                <a:cs typeface="Futura"/>
                <a:sym typeface="Futura"/>
              </a:rPr>
              <a:t>Les déchets qui terminent leur course dans la nature représentent une réelle menace pour notre environnement.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3689" y="2868395"/>
            <a:ext cx="17020622" cy="163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3B6545"/>
                </a:solidFill>
                <a:latin typeface="Futura LT"/>
                <a:ea typeface="Futura LT"/>
                <a:cs typeface="Futura LT"/>
                <a:sym typeface="Futura LT"/>
              </a:rPr>
              <a:t>En effet, certains déchets peuvent mettre plusieurs milliers d’années à se décomposer dans la nature. Durant toute ces années, ils peuvent occasionner de graves répercussions sur la faune et la flore, et ainsi perturber l’équilibre des écosytèmes.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14417" y="3544543"/>
            <a:ext cx="5635770" cy="6742457"/>
          </a:xfrm>
          <a:custGeom>
            <a:avLst/>
            <a:gdLst/>
            <a:ahLst/>
            <a:cxnLst/>
            <a:rect l="l" t="t" r="r" b="b"/>
            <a:pathLst>
              <a:path w="5635770" h="6742457">
                <a:moveTo>
                  <a:pt x="0" y="0"/>
                </a:moveTo>
                <a:lnTo>
                  <a:pt x="5635770" y="0"/>
                </a:lnTo>
                <a:lnTo>
                  <a:pt x="5635770" y="6742457"/>
                </a:lnTo>
                <a:lnTo>
                  <a:pt x="0" y="67424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647463" y="583691"/>
            <a:ext cx="4312010" cy="1704884"/>
          </a:xfrm>
          <a:custGeom>
            <a:avLst/>
            <a:gdLst/>
            <a:ahLst/>
            <a:cxnLst/>
            <a:rect l="l" t="t" r="r" b="b"/>
            <a:pathLst>
              <a:path w="4312010" h="1704884">
                <a:moveTo>
                  <a:pt x="0" y="0"/>
                </a:moveTo>
                <a:lnTo>
                  <a:pt x="4312010" y="0"/>
                </a:lnTo>
                <a:lnTo>
                  <a:pt x="4312010" y="1704885"/>
                </a:lnTo>
                <a:lnTo>
                  <a:pt x="0" y="170488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14136762" y="1573186"/>
            <a:ext cx="3665212" cy="2464855"/>
          </a:xfrm>
          <a:custGeom>
            <a:avLst/>
            <a:gdLst/>
            <a:ahLst/>
            <a:cxnLst/>
            <a:rect l="l" t="t" r="r" b="b"/>
            <a:pathLst>
              <a:path w="3665212" h="2464855">
                <a:moveTo>
                  <a:pt x="0" y="0"/>
                </a:moveTo>
                <a:lnTo>
                  <a:pt x="3665212" y="0"/>
                </a:lnTo>
                <a:lnTo>
                  <a:pt x="3665212" y="2464855"/>
                </a:lnTo>
                <a:lnTo>
                  <a:pt x="0" y="246485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TextBox 6"/>
          <p:cNvSpPr txBox="1"/>
          <p:nvPr/>
        </p:nvSpPr>
        <p:spPr>
          <a:xfrm>
            <a:off x="8686189" y="193166"/>
            <a:ext cx="5450574" cy="190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3B6545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Constat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87496" y="3063848"/>
            <a:ext cx="9013271" cy="443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B6545"/>
                </a:solidFill>
                <a:latin typeface="Futura LT"/>
                <a:ea typeface="Futura LT"/>
                <a:cs typeface="Futura LT"/>
                <a:sym typeface="Futura LT"/>
              </a:rPr>
              <a:t>2020 --&gt; production d’environ 310 millions de tonnes de déchets en France (dont une partie se retrouve dans la nature) !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3B6545"/>
              </a:solidFill>
              <a:latin typeface="Futura LT"/>
              <a:ea typeface="Futura LT"/>
              <a:cs typeface="Futura LT"/>
              <a:sym typeface="Futura L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3B6545"/>
              </a:solidFill>
              <a:latin typeface="Futura LT"/>
              <a:ea typeface="Futura LT"/>
              <a:cs typeface="Futura LT"/>
              <a:sym typeface="Futura LT"/>
            </a:endParaRPr>
          </a:p>
          <a:p>
            <a:pPr marL="539746" lvl="1" indent="-269873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3B6545"/>
                </a:solidFill>
                <a:latin typeface="Futura LT"/>
                <a:ea typeface="Futura LT"/>
                <a:cs typeface="Futura LT"/>
                <a:sym typeface="Futura LT"/>
              </a:rPr>
              <a:t>2012 --&gt; lancement de l’opération “Som’propre” par les Fédérations des Chasseurs et de Pêche de la Somme.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3B6545"/>
              </a:solidFill>
              <a:latin typeface="Futura LT"/>
              <a:ea typeface="Futura LT"/>
              <a:cs typeface="Futura LT"/>
              <a:sym typeface="Futura L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3B6545"/>
              </a:solidFill>
              <a:latin typeface="Futura LT"/>
              <a:ea typeface="Futura LT"/>
              <a:cs typeface="Futura LT"/>
              <a:sym typeface="Futura LT"/>
            </a:endParaRPr>
          </a:p>
          <a:p>
            <a:pPr marL="539746" lvl="1" indent="-269873" algn="just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3B6545"/>
                </a:solidFill>
                <a:latin typeface="Futura LT"/>
                <a:ea typeface="Futura LT"/>
                <a:cs typeface="Futura LT"/>
                <a:sym typeface="Futura LT"/>
              </a:rPr>
              <a:t>2016 --&gt; “Som’propre” s’étend à “Hauts-de-France Propres” et connaît un large succès dans la région.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5023" y="8761706"/>
            <a:ext cx="11900815" cy="895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u="sng">
                <a:solidFill>
                  <a:srgbClr val="3B6545"/>
                </a:solidFill>
                <a:latin typeface="Futura"/>
                <a:ea typeface="Futura"/>
                <a:cs typeface="Futura"/>
                <a:sym typeface="Futura"/>
              </a:rPr>
              <a:t>Objetcif :</a:t>
            </a:r>
            <a:r>
              <a:rPr lang="en-US" sz="2599">
                <a:solidFill>
                  <a:srgbClr val="3B6545"/>
                </a:solidFill>
                <a:latin typeface="Futura"/>
                <a:ea typeface="Futura"/>
                <a:cs typeface="Futura"/>
                <a:sym typeface="Futura"/>
              </a:rPr>
              <a:t> mobiliser le plus grand nombre de participants le temps d’un week-end pour éliminer les déchets diffus dans la nature 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224846" y="4504766"/>
            <a:ext cx="1834497" cy="1615234"/>
            <a:chOff x="0" y="0"/>
            <a:chExt cx="2445996" cy="21536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45996" cy="2153646"/>
            </a:xfrm>
            <a:custGeom>
              <a:avLst/>
              <a:gdLst/>
              <a:ahLst/>
              <a:cxnLst/>
              <a:rect l="l" t="t" r="r" b="b"/>
              <a:pathLst>
                <a:path w="2445996" h="2153646">
                  <a:moveTo>
                    <a:pt x="0" y="0"/>
                  </a:moveTo>
                  <a:lnTo>
                    <a:pt x="2445996" y="0"/>
                  </a:lnTo>
                  <a:lnTo>
                    <a:pt x="2445996" y="2153646"/>
                  </a:lnTo>
                  <a:lnTo>
                    <a:pt x="0" y="2153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2010018"/>
              <a:ext cx="569008" cy="143628"/>
              <a:chOff x="0" y="0"/>
              <a:chExt cx="349132" cy="8812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49132" cy="88127"/>
              </a:xfrm>
              <a:custGeom>
                <a:avLst/>
                <a:gdLst/>
                <a:ahLst/>
                <a:cxnLst/>
                <a:rect l="l" t="t" r="r" b="b"/>
                <a:pathLst>
                  <a:path w="349132" h="88127">
                    <a:moveTo>
                      <a:pt x="0" y="0"/>
                    </a:moveTo>
                    <a:lnTo>
                      <a:pt x="349132" y="0"/>
                    </a:lnTo>
                    <a:lnTo>
                      <a:pt x="349132" y="88127"/>
                    </a:lnTo>
                    <a:lnTo>
                      <a:pt x="0" y="8812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349132" cy="135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876988" y="2010018"/>
              <a:ext cx="569008" cy="143628"/>
              <a:chOff x="0" y="0"/>
              <a:chExt cx="349132" cy="8812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49132" cy="88127"/>
              </a:xfrm>
              <a:custGeom>
                <a:avLst/>
                <a:gdLst/>
                <a:ahLst/>
                <a:cxnLst/>
                <a:rect l="l" t="t" r="r" b="b"/>
                <a:pathLst>
                  <a:path w="349132" h="88127">
                    <a:moveTo>
                      <a:pt x="0" y="0"/>
                    </a:moveTo>
                    <a:lnTo>
                      <a:pt x="349132" y="0"/>
                    </a:lnTo>
                    <a:lnTo>
                      <a:pt x="349132" y="88127"/>
                    </a:lnTo>
                    <a:lnTo>
                      <a:pt x="0" y="8812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349132" cy="1357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14519277" y="6586725"/>
            <a:ext cx="3282697" cy="947998"/>
          </a:xfrm>
          <a:custGeom>
            <a:avLst/>
            <a:gdLst/>
            <a:ahLst/>
            <a:cxnLst/>
            <a:rect l="l" t="t" r="r" b="b"/>
            <a:pathLst>
              <a:path w="3282697" h="947998">
                <a:moveTo>
                  <a:pt x="0" y="0"/>
                </a:moveTo>
                <a:lnTo>
                  <a:pt x="3282697" y="0"/>
                </a:lnTo>
                <a:lnTo>
                  <a:pt x="3282697" y="947998"/>
                </a:lnTo>
                <a:lnTo>
                  <a:pt x="0" y="94799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6904840" y="7764815"/>
            <a:ext cx="9013271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u="sng">
                <a:solidFill>
                  <a:srgbClr val="3B6545"/>
                </a:solidFill>
                <a:latin typeface="Futura LT"/>
                <a:ea typeface="Futura LT"/>
                <a:cs typeface="Futura LT"/>
                <a:sym typeface="Futura LT"/>
              </a:rPr>
              <a:t>--&gt; + de 100 000 participants bénévoles en 2024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223869" y="-128769"/>
            <a:ext cx="7798807" cy="10415769"/>
          </a:xfrm>
          <a:custGeom>
            <a:avLst/>
            <a:gdLst/>
            <a:ahLst/>
            <a:cxnLst/>
            <a:rect l="l" t="t" r="r" b="b"/>
            <a:pathLst>
              <a:path w="7798807" h="10415769">
                <a:moveTo>
                  <a:pt x="0" y="0"/>
                </a:moveTo>
                <a:lnTo>
                  <a:pt x="7798807" y="0"/>
                </a:lnTo>
                <a:lnTo>
                  <a:pt x="7798807" y="10415769"/>
                </a:lnTo>
                <a:lnTo>
                  <a:pt x="0" y="104157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21671" y="3778756"/>
            <a:ext cx="10304366" cy="5803442"/>
          </a:xfrm>
          <a:custGeom>
            <a:avLst/>
            <a:gdLst/>
            <a:ahLst/>
            <a:cxnLst/>
            <a:rect l="l" t="t" r="r" b="b"/>
            <a:pathLst>
              <a:path w="10304366" h="5803442">
                <a:moveTo>
                  <a:pt x="0" y="0"/>
                </a:moveTo>
                <a:lnTo>
                  <a:pt x="10304367" y="0"/>
                </a:lnTo>
                <a:lnTo>
                  <a:pt x="10304367" y="5803442"/>
                </a:lnTo>
                <a:lnTo>
                  <a:pt x="0" y="580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330480" y="125715"/>
            <a:ext cx="10686750" cy="332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8"/>
              </a:lnSpc>
            </a:pPr>
            <a:r>
              <a:rPr lang="en-US" sz="9041">
                <a:solidFill>
                  <a:srgbClr val="3B6545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Hauts-de-France Propres en chiffres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22229" y="9969113"/>
            <a:ext cx="2565771" cy="217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Photographie : Corinne LAVOISIER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1607091" y="-557923"/>
            <a:ext cx="11856034" cy="12045433"/>
            <a:chOff x="0" y="0"/>
            <a:chExt cx="3122577" cy="3172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2577" cy="3172460"/>
            </a:xfrm>
            <a:custGeom>
              <a:avLst/>
              <a:gdLst/>
              <a:ahLst/>
              <a:cxnLst/>
              <a:rect l="l" t="t" r="r" b="b"/>
              <a:pathLst>
                <a:path w="3122577" h="3172460">
                  <a:moveTo>
                    <a:pt x="0" y="0"/>
                  </a:moveTo>
                  <a:lnTo>
                    <a:pt x="3122577" y="0"/>
                  </a:lnTo>
                  <a:lnTo>
                    <a:pt x="3122577" y="3172460"/>
                  </a:lnTo>
                  <a:lnTo>
                    <a:pt x="0" y="3172460"/>
                  </a:lnTo>
                  <a:close/>
                </a:path>
              </a:pathLst>
            </a:custGeom>
            <a:solidFill>
              <a:srgbClr val="3B6545"/>
            </a:solidFill>
            <a:ln w="57150" cap="sq">
              <a:solidFill>
                <a:srgbClr val="3B6545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22577" cy="3210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2400" y="3619500"/>
            <a:ext cx="9066735" cy="6217565"/>
          </a:xfrm>
          <a:custGeom>
            <a:avLst/>
            <a:gdLst/>
            <a:ahLst/>
            <a:cxnLst/>
            <a:rect l="l" t="t" r="r" b="b"/>
            <a:pathLst>
              <a:path w="8419035" h="5882801">
                <a:moveTo>
                  <a:pt x="0" y="0"/>
                </a:moveTo>
                <a:lnTo>
                  <a:pt x="8419035" y="0"/>
                </a:lnTo>
                <a:lnTo>
                  <a:pt x="8419035" y="5882801"/>
                </a:lnTo>
                <a:lnTo>
                  <a:pt x="0" y="588280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887016" y="341147"/>
            <a:ext cx="6843353" cy="9604706"/>
          </a:xfrm>
          <a:custGeom>
            <a:avLst/>
            <a:gdLst/>
            <a:ahLst/>
            <a:cxnLst/>
            <a:rect l="l" t="t" r="r" b="b"/>
            <a:pathLst>
              <a:path w="6843353" h="9604706">
                <a:moveTo>
                  <a:pt x="0" y="0"/>
                </a:moveTo>
                <a:lnTo>
                  <a:pt x="6843353" y="0"/>
                </a:lnTo>
                <a:lnTo>
                  <a:pt x="6843353" y="9604706"/>
                </a:lnTo>
                <a:lnTo>
                  <a:pt x="0" y="9604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428267" y="808672"/>
            <a:ext cx="9295392" cy="231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2"/>
              </a:lnSpc>
            </a:pPr>
            <a:r>
              <a:rPr lang="en-US" sz="9375">
                <a:solidFill>
                  <a:srgbClr val="FFFFFF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Sensibilisation des scolaires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8227769" y="1704179"/>
            <a:ext cx="9348275" cy="8351025"/>
            <a:chOff x="0" y="0"/>
            <a:chExt cx="1943632" cy="17362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3632" cy="1736290"/>
            </a:xfrm>
            <a:custGeom>
              <a:avLst/>
              <a:gdLst/>
              <a:ahLst/>
              <a:cxnLst/>
              <a:rect l="l" t="t" r="r" b="b"/>
              <a:pathLst>
                <a:path w="1943632" h="1736290">
                  <a:moveTo>
                    <a:pt x="0" y="0"/>
                  </a:moveTo>
                  <a:lnTo>
                    <a:pt x="1943632" y="0"/>
                  </a:lnTo>
                  <a:lnTo>
                    <a:pt x="1943632" y="1736290"/>
                  </a:lnTo>
                  <a:lnTo>
                    <a:pt x="0" y="1736290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3B6545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43632" cy="177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27769" y="231796"/>
            <a:ext cx="9348275" cy="1604677"/>
            <a:chOff x="0" y="0"/>
            <a:chExt cx="1943632" cy="333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3632" cy="333634"/>
            </a:xfrm>
            <a:custGeom>
              <a:avLst/>
              <a:gdLst/>
              <a:ahLst/>
              <a:cxnLst/>
              <a:rect l="l" t="t" r="r" b="b"/>
              <a:pathLst>
                <a:path w="1943632" h="333634">
                  <a:moveTo>
                    <a:pt x="0" y="0"/>
                  </a:moveTo>
                  <a:lnTo>
                    <a:pt x="1943632" y="0"/>
                  </a:lnTo>
                  <a:lnTo>
                    <a:pt x="1943632" y="333634"/>
                  </a:lnTo>
                  <a:lnTo>
                    <a:pt x="0" y="333634"/>
                  </a:lnTo>
                  <a:close/>
                </a:path>
              </a:pathLst>
            </a:custGeom>
            <a:solidFill>
              <a:srgbClr val="3B654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43632" cy="371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162135" y="-244834"/>
            <a:ext cx="10638726" cy="11115572"/>
          </a:xfrm>
          <a:custGeom>
            <a:avLst/>
            <a:gdLst/>
            <a:ahLst/>
            <a:cxnLst/>
            <a:rect l="l" t="t" r="r" b="b"/>
            <a:pathLst>
              <a:path w="10638726" h="11115572">
                <a:moveTo>
                  <a:pt x="0" y="0"/>
                </a:moveTo>
                <a:lnTo>
                  <a:pt x="10638726" y="0"/>
                </a:lnTo>
                <a:lnTo>
                  <a:pt x="10638726" y="11115573"/>
                </a:lnTo>
                <a:lnTo>
                  <a:pt x="0" y="1111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TextBox 10"/>
          <p:cNvSpPr txBox="1"/>
          <p:nvPr/>
        </p:nvSpPr>
        <p:spPr>
          <a:xfrm>
            <a:off x="8586776" y="418147"/>
            <a:ext cx="8630261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FFFFFF"/>
                </a:solidFill>
                <a:latin typeface="Ruda Two"/>
                <a:ea typeface="Ruda Two"/>
                <a:cs typeface="Ruda Two"/>
                <a:sym typeface="Ruda Two"/>
              </a:rPr>
              <a:t>Protocole de ramassage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2215654"/>
            <a:ext cx="8137325" cy="776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ramassage se fait toujours </a:t>
            </a:r>
            <a:r>
              <a:rPr lang="en-US" sz="2061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en équipe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avec un équipement adapté :</a:t>
            </a:r>
          </a:p>
          <a:p>
            <a:pPr marL="890273" lvl="2" indent="-296758" algn="just">
              <a:lnSpc>
                <a:spcPts val="2432"/>
              </a:lnSpc>
              <a:buFont typeface="Arial"/>
              <a:buChar char="⚬"/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Port de </a:t>
            </a:r>
            <a:r>
              <a:rPr lang="en-US" sz="2061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gants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obligatoire</a:t>
            </a:r>
          </a:p>
          <a:p>
            <a:pPr marL="890273" lvl="2" indent="-296758" algn="just">
              <a:lnSpc>
                <a:spcPts val="2432"/>
              </a:lnSpc>
              <a:buFont typeface="Arial"/>
              <a:buChar char="⚬"/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Port du </a:t>
            </a:r>
            <a:r>
              <a:rPr lang="en-US" sz="2061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gilet fluorescent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conseillé (orange ou jaune)</a:t>
            </a:r>
          </a:p>
          <a:p>
            <a:pPr marL="890273" lvl="2" indent="-296758" algn="just">
              <a:lnSpc>
                <a:spcPts val="2432"/>
              </a:lnSpc>
              <a:buFont typeface="Arial"/>
              <a:buChar char="⚬"/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Port du gilet de sauvetage conseillé pour les ramassages aux abords des rivières, canaux et étangs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Ne pas ramasser :</a:t>
            </a:r>
          </a:p>
          <a:p>
            <a:pPr marL="890273" lvl="2" indent="-296758" algn="just">
              <a:lnSpc>
                <a:spcPts val="2432"/>
              </a:lnSpc>
              <a:buFont typeface="Arial"/>
              <a:buChar char="⚬"/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D’objets coupants, piquants, …</a:t>
            </a:r>
          </a:p>
          <a:p>
            <a:pPr marL="890273" lvl="2" indent="-296758" algn="just">
              <a:lnSpc>
                <a:spcPts val="2432"/>
              </a:lnSpc>
              <a:buFont typeface="Arial"/>
              <a:buChar char="⚬"/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matières dangereuses (amiante, bidons toxiques, seringues, anciennes munitions, …) 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                      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                              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Ne pas se mettre en danger : </a:t>
            </a:r>
          </a:p>
          <a:p>
            <a:pPr marL="890273" lvl="2" indent="-296758" algn="just">
              <a:lnSpc>
                <a:spcPts val="2432"/>
              </a:lnSpc>
              <a:buFont typeface="Arial"/>
              <a:buChar char="⚬"/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Aux abords des routes et chemins : respecter les dispositions du code de la route et ne pas intervenir simultanément de chaque côté de la chaussée. Sont exclues de cette opération les routes très fréquentées.</a:t>
            </a:r>
          </a:p>
          <a:p>
            <a:pPr marL="890273" lvl="2" indent="-296758" algn="just">
              <a:lnSpc>
                <a:spcPts val="2432"/>
              </a:lnSpc>
              <a:buFont typeface="Arial"/>
              <a:buChar char="⚬"/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Au </a:t>
            </a:r>
            <a:r>
              <a:rPr lang="en-US" sz="2061" u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ni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v</a:t>
            </a:r>
            <a:r>
              <a:rPr lang="en-US" sz="2061" u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au</a:t>
            </a:r>
            <a:r>
              <a:rPr lang="en-US" sz="2061" u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des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061" u="non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ri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vières, canaux et étangs, où il est convenu d'exclure la pente des berges et les ouvrages. 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just">
              <a:lnSpc>
                <a:spcPts val="2432"/>
              </a:lnSpc>
            </a:pP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Procéder au </a:t>
            </a:r>
            <a:r>
              <a:rPr lang="en-US" sz="2061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lavage des mains</a:t>
            </a:r>
            <a:r>
              <a:rPr lang="en-US" sz="206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après l'opération </a:t>
            </a:r>
          </a:p>
          <a:p>
            <a:pPr algn="just">
              <a:lnSpc>
                <a:spcPts val="2432"/>
              </a:lnSpc>
            </a:pPr>
            <a:endParaRPr lang="en-US" sz="2061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2432"/>
              </a:lnSpc>
            </a:pPr>
            <a:endParaRPr lang="en-US" sz="2061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532995" y="2311558"/>
            <a:ext cx="430432" cy="134623"/>
          </a:xfrm>
          <a:custGeom>
            <a:avLst/>
            <a:gdLst/>
            <a:ahLst/>
            <a:cxnLst/>
            <a:rect l="l" t="t" r="r" b="b"/>
            <a:pathLst>
              <a:path w="430432" h="134623">
                <a:moveTo>
                  <a:pt x="0" y="0"/>
                </a:moveTo>
                <a:lnTo>
                  <a:pt x="430433" y="0"/>
                </a:lnTo>
                <a:lnTo>
                  <a:pt x="430433" y="134623"/>
                </a:lnTo>
                <a:lnTo>
                  <a:pt x="0" y="134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8532995" y="9152888"/>
            <a:ext cx="430432" cy="134623"/>
          </a:xfrm>
          <a:custGeom>
            <a:avLst/>
            <a:gdLst/>
            <a:ahLst/>
            <a:cxnLst/>
            <a:rect l="l" t="t" r="r" b="b"/>
            <a:pathLst>
              <a:path w="430432" h="134623">
                <a:moveTo>
                  <a:pt x="0" y="0"/>
                </a:moveTo>
                <a:lnTo>
                  <a:pt x="430433" y="0"/>
                </a:lnTo>
                <a:lnTo>
                  <a:pt x="430433" y="134624"/>
                </a:lnTo>
                <a:lnTo>
                  <a:pt x="0" y="134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8586776" y="4461628"/>
            <a:ext cx="430432" cy="134623"/>
          </a:xfrm>
          <a:custGeom>
            <a:avLst/>
            <a:gdLst/>
            <a:ahLst/>
            <a:cxnLst/>
            <a:rect l="l" t="t" r="r" b="b"/>
            <a:pathLst>
              <a:path w="430432" h="134623">
                <a:moveTo>
                  <a:pt x="0" y="0"/>
                </a:moveTo>
                <a:lnTo>
                  <a:pt x="430432" y="0"/>
                </a:lnTo>
                <a:lnTo>
                  <a:pt x="430432" y="134623"/>
                </a:lnTo>
                <a:lnTo>
                  <a:pt x="0" y="134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8586776" y="6611697"/>
            <a:ext cx="430432" cy="134623"/>
          </a:xfrm>
          <a:custGeom>
            <a:avLst/>
            <a:gdLst/>
            <a:ahLst/>
            <a:cxnLst/>
            <a:rect l="l" t="t" r="r" b="b"/>
            <a:pathLst>
              <a:path w="430432" h="134623">
                <a:moveTo>
                  <a:pt x="0" y="0"/>
                </a:moveTo>
                <a:lnTo>
                  <a:pt x="430432" y="0"/>
                </a:lnTo>
                <a:lnTo>
                  <a:pt x="430432" y="134624"/>
                </a:lnTo>
                <a:lnTo>
                  <a:pt x="0" y="134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 rot="9130799" flipV="1">
            <a:off x="9561031" y="5195489"/>
            <a:ext cx="517330" cy="1189264"/>
          </a:xfrm>
          <a:custGeom>
            <a:avLst/>
            <a:gdLst/>
            <a:ahLst/>
            <a:cxnLst/>
            <a:rect l="l" t="t" r="r" b="b"/>
            <a:pathLst>
              <a:path w="517330" h="1189264">
                <a:moveTo>
                  <a:pt x="0" y="1189264"/>
                </a:moveTo>
                <a:lnTo>
                  <a:pt x="517329" y="1189264"/>
                </a:lnTo>
                <a:lnTo>
                  <a:pt x="517329" y="0"/>
                </a:lnTo>
                <a:lnTo>
                  <a:pt x="0" y="0"/>
                </a:lnTo>
                <a:lnTo>
                  <a:pt x="0" y="118926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10504698" y="6037797"/>
            <a:ext cx="5839777" cy="33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u="sng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Ne pas y toucher et signaler leur emplacement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782693" y="2642545"/>
            <a:ext cx="3153655" cy="1136332"/>
            <a:chOff x="0" y="0"/>
            <a:chExt cx="830592" cy="2992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30592" cy="299281"/>
            </a:xfrm>
            <a:custGeom>
              <a:avLst/>
              <a:gdLst/>
              <a:ahLst/>
              <a:cxnLst/>
              <a:rect l="l" t="t" r="r" b="b"/>
              <a:pathLst>
                <a:path w="830592" h="299281">
                  <a:moveTo>
                    <a:pt x="0" y="0"/>
                  </a:moveTo>
                  <a:lnTo>
                    <a:pt x="830592" y="0"/>
                  </a:lnTo>
                  <a:lnTo>
                    <a:pt x="830592" y="299281"/>
                  </a:lnTo>
                  <a:lnTo>
                    <a:pt x="0" y="299281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30592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3B6545"/>
                  </a:solidFill>
                  <a:latin typeface="Touvlo"/>
                  <a:ea typeface="Touvlo"/>
                  <a:cs typeface="Touvlo"/>
                  <a:sym typeface="Touvlo"/>
                </a:rPr>
                <a:t>Ordures ménagères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2693" y="3905818"/>
            <a:ext cx="3153655" cy="5352482"/>
            <a:chOff x="0" y="0"/>
            <a:chExt cx="830592" cy="14097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0592" cy="1409707"/>
            </a:xfrm>
            <a:custGeom>
              <a:avLst/>
              <a:gdLst/>
              <a:ahLst/>
              <a:cxnLst/>
              <a:rect l="l" t="t" r="r" b="b"/>
              <a:pathLst>
                <a:path w="830592" h="1409707">
                  <a:moveTo>
                    <a:pt x="0" y="0"/>
                  </a:moveTo>
                  <a:lnTo>
                    <a:pt x="830592" y="0"/>
                  </a:lnTo>
                  <a:lnTo>
                    <a:pt x="830592" y="1409707"/>
                  </a:lnTo>
                  <a:lnTo>
                    <a:pt x="0" y="1409707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30592" cy="145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175393" y="2642545"/>
            <a:ext cx="3153655" cy="1136332"/>
            <a:chOff x="0" y="0"/>
            <a:chExt cx="830592" cy="299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0592" cy="299281"/>
            </a:xfrm>
            <a:custGeom>
              <a:avLst/>
              <a:gdLst/>
              <a:ahLst/>
              <a:cxnLst/>
              <a:rect l="l" t="t" r="r" b="b"/>
              <a:pathLst>
                <a:path w="830592" h="299281">
                  <a:moveTo>
                    <a:pt x="0" y="0"/>
                  </a:moveTo>
                  <a:lnTo>
                    <a:pt x="830592" y="0"/>
                  </a:lnTo>
                  <a:lnTo>
                    <a:pt x="830592" y="299281"/>
                  </a:lnTo>
                  <a:lnTo>
                    <a:pt x="0" y="299281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30592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3B6545"/>
                  </a:solidFill>
                  <a:latin typeface="Touvlo"/>
                  <a:ea typeface="Touvlo"/>
                  <a:cs typeface="Touvlo"/>
                  <a:sym typeface="Touvlo"/>
                </a:rPr>
                <a:t>Déchets recyclables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175393" y="3905818"/>
            <a:ext cx="3153655" cy="5352482"/>
            <a:chOff x="0" y="0"/>
            <a:chExt cx="830592" cy="14097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0592" cy="1409707"/>
            </a:xfrm>
            <a:custGeom>
              <a:avLst/>
              <a:gdLst/>
              <a:ahLst/>
              <a:cxnLst/>
              <a:rect l="l" t="t" r="r" b="b"/>
              <a:pathLst>
                <a:path w="830592" h="1409707">
                  <a:moveTo>
                    <a:pt x="0" y="0"/>
                  </a:moveTo>
                  <a:lnTo>
                    <a:pt x="830592" y="0"/>
                  </a:lnTo>
                  <a:lnTo>
                    <a:pt x="830592" y="1409707"/>
                  </a:lnTo>
                  <a:lnTo>
                    <a:pt x="0" y="1409707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30592" cy="145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567173" y="2642545"/>
            <a:ext cx="3153655" cy="1136332"/>
            <a:chOff x="0" y="0"/>
            <a:chExt cx="830592" cy="2992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0592" cy="299281"/>
            </a:xfrm>
            <a:custGeom>
              <a:avLst/>
              <a:gdLst/>
              <a:ahLst/>
              <a:cxnLst/>
              <a:rect l="l" t="t" r="r" b="b"/>
              <a:pathLst>
                <a:path w="830592" h="299281">
                  <a:moveTo>
                    <a:pt x="0" y="0"/>
                  </a:moveTo>
                  <a:lnTo>
                    <a:pt x="830592" y="0"/>
                  </a:lnTo>
                  <a:lnTo>
                    <a:pt x="830592" y="299281"/>
                  </a:lnTo>
                  <a:lnTo>
                    <a:pt x="0" y="299281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30592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3B6545"/>
                  </a:solidFill>
                  <a:latin typeface="Touvlo"/>
                  <a:ea typeface="Touvlo"/>
                  <a:cs typeface="Touvlo"/>
                  <a:sym typeface="Touvlo"/>
                </a:rPr>
                <a:t>Verre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567173" y="3905818"/>
            <a:ext cx="3153655" cy="5352482"/>
            <a:chOff x="0" y="0"/>
            <a:chExt cx="830592" cy="140970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30592" cy="1409707"/>
            </a:xfrm>
            <a:custGeom>
              <a:avLst/>
              <a:gdLst/>
              <a:ahLst/>
              <a:cxnLst/>
              <a:rect l="l" t="t" r="r" b="b"/>
              <a:pathLst>
                <a:path w="830592" h="1409707">
                  <a:moveTo>
                    <a:pt x="0" y="0"/>
                  </a:moveTo>
                  <a:lnTo>
                    <a:pt x="830592" y="0"/>
                  </a:lnTo>
                  <a:lnTo>
                    <a:pt x="830592" y="1409707"/>
                  </a:lnTo>
                  <a:lnTo>
                    <a:pt x="0" y="1409707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30592" cy="145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59872" y="2642545"/>
            <a:ext cx="3153655" cy="1136332"/>
            <a:chOff x="0" y="0"/>
            <a:chExt cx="830592" cy="29928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30592" cy="299281"/>
            </a:xfrm>
            <a:custGeom>
              <a:avLst/>
              <a:gdLst/>
              <a:ahLst/>
              <a:cxnLst/>
              <a:rect l="l" t="t" r="r" b="b"/>
              <a:pathLst>
                <a:path w="830592" h="299281">
                  <a:moveTo>
                    <a:pt x="0" y="0"/>
                  </a:moveTo>
                  <a:lnTo>
                    <a:pt x="830592" y="0"/>
                  </a:lnTo>
                  <a:lnTo>
                    <a:pt x="830592" y="299281"/>
                  </a:lnTo>
                  <a:lnTo>
                    <a:pt x="0" y="299281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30592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3B6545"/>
                  </a:solidFill>
                  <a:latin typeface="Touvlo"/>
                  <a:ea typeface="Touvlo"/>
                  <a:cs typeface="Touvlo"/>
                  <a:sym typeface="Touvlo"/>
                </a:rPr>
                <a:t>Canettes métalliques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959872" y="3905818"/>
            <a:ext cx="3153655" cy="5352482"/>
            <a:chOff x="0" y="0"/>
            <a:chExt cx="830592" cy="14097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30592" cy="1409707"/>
            </a:xfrm>
            <a:custGeom>
              <a:avLst/>
              <a:gdLst/>
              <a:ahLst/>
              <a:cxnLst/>
              <a:rect l="l" t="t" r="r" b="b"/>
              <a:pathLst>
                <a:path w="830592" h="1409707">
                  <a:moveTo>
                    <a:pt x="0" y="0"/>
                  </a:moveTo>
                  <a:lnTo>
                    <a:pt x="830592" y="0"/>
                  </a:lnTo>
                  <a:lnTo>
                    <a:pt x="830592" y="1409707"/>
                  </a:lnTo>
                  <a:lnTo>
                    <a:pt x="0" y="1409707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30592" cy="145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351652" y="2642545"/>
            <a:ext cx="3153655" cy="1136332"/>
            <a:chOff x="0" y="0"/>
            <a:chExt cx="830592" cy="29928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30592" cy="299281"/>
            </a:xfrm>
            <a:custGeom>
              <a:avLst/>
              <a:gdLst/>
              <a:ahLst/>
              <a:cxnLst/>
              <a:rect l="l" t="t" r="r" b="b"/>
              <a:pathLst>
                <a:path w="830592" h="299281">
                  <a:moveTo>
                    <a:pt x="0" y="0"/>
                  </a:moveTo>
                  <a:lnTo>
                    <a:pt x="830592" y="0"/>
                  </a:lnTo>
                  <a:lnTo>
                    <a:pt x="830592" y="299281"/>
                  </a:lnTo>
                  <a:lnTo>
                    <a:pt x="0" y="299281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30592" cy="346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3B6545"/>
                  </a:solidFill>
                  <a:latin typeface="Touvlo"/>
                  <a:ea typeface="Touvlo"/>
                  <a:cs typeface="Touvlo"/>
                  <a:sym typeface="Touvlo"/>
                </a:rPr>
                <a:t>Pneus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351652" y="3905818"/>
            <a:ext cx="3153655" cy="5352482"/>
            <a:chOff x="0" y="0"/>
            <a:chExt cx="830592" cy="140970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30592" cy="1409707"/>
            </a:xfrm>
            <a:custGeom>
              <a:avLst/>
              <a:gdLst/>
              <a:ahLst/>
              <a:cxnLst/>
              <a:rect l="l" t="t" r="r" b="b"/>
              <a:pathLst>
                <a:path w="830592" h="1409707">
                  <a:moveTo>
                    <a:pt x="0" y="0"/>
                  </a:moveTo>
                  <a:lnTo>
                    <a:pt x="830592" y="0"/>
                  </a:lnTo>
                  <a:lnTo>
                    <a:pt x="830592" y="1409707"/>
                  </a:lnTo>
                  <a:lnTo>
                    <a:pt x="0" y="1409707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830592" cy="145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059667" y="5590817"/>
            <a:ext cx="2658526" cy="3419326"/>
          </a:xfrm>
          <a:custGeom>
            <a:avLst/>
            <a:gdLst/>
            <a:ahLst/>
            <a:cxnLst/>
            <a:rect l="l" t="t" r="r" b="b"/>
            <a:pathLst>
              <a:path w="2658526" h="3419326">
                <a:moveTo>
                  <a:pt x="0" y="0"/>
                </a:moveTo>
                <a:lnTo>
                  <a:pt x="2658526" y="0"/>
                </a:lnTo>
                <a:lnTo>
                  <a:pt x="2658526" y="3419326"/>
                </a:lnTo>
                <a:lnTo>
                  <a:pt x="0" y="34193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4266343" y="6289821"/>
            <a:ext cx="2971755" cy="2711726"/>
          </a:xfrm>
          <a:custGeom>
            <a:avLst/>
            <a:gdLst/>
            <a:ahLst/>
            <a:cxnLst/>
            <a:rect l="l" t="t" r="r" b="b"/>
            <a:pathLst>
              <a:path w="2971755" h="2711726">
                <a:moveTo>
                  <a:pt x="0" y="0"/>
                </a:moveTo>
                <a:lnTo>
                  <a:pt x="2971754" y="0"/>
                </a:lnTo>
                <a:lnTo>
                  <a:pt x="2971754" y="2711726"/>
                </a:lnTo>
                <a:lnTo>
                  <a:pt x="0" y="27117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>
            <a:off x="8121716" y="4422451"/>
            <a:ext cx="2044567" cy="4505934"/>
          </a:xfrm>
          <a:custGeom>
            <a:avLst/>
            <a:gdLst/>
            <a:ahLst/>
            <a:cxnLst/>
            <a:rect l="l" t="t" r="r" b="b"/>
            <a:pathLst>
              <a:path w="2044567" h="4505934">
                <a:moveTo>
                  <a:pt x="0" y="0"/>
                </a:moveTo>
                <a:lnTo>
                  <a:pt x="2044568" y="0"/>
                </a:lnTo>
                <a:lnTo>
                  <a:pt x="2044568" y="4505934"/>
                </a:lnTo>
                <a:lnTo>
                  <a:pt x="0" y="4505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 rot="4256071">
            <a:off x="2899186" y="5419777"/>
            <a:ext cx="989685" cy="343915"/>
          </a:xfrm>
          <a:custGeom>
            <a:avLst/>
            <a:gdLst/>
            <a:ahLst/>
            <a:cxnLst/>
            <a:rect l="l" t="t" r="r" b="b"/>
            <a:pathLst>
              <a:path w="989685" h="343915">
                <a:moveTo>
                  <a:pt x="0" y="0"/>
                </a:moveTo>
                <a:lnTo>
                  <a:pt x="989684" y="0"/>
                </a:lnTo>
                <a:lnTo>
                  <a:pt x="989684" y="343915"/>
                </a:lnTo>
                <a:lnTo>
                  <a:pt x="0" y="343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66446" y="5067866"/>
            <a:ext cx="1170952" cy="876750"/>
          </a:xfrm>
          <a:custGeom>
            <a:avLst/>
            <a:gdLst/>
            <a:ahLst/>
            <a:cxnLst/>
            <a:rect l="l" t="t" r="r" b="b"/>
            <a:pathLst>
              <a:path w="1170952" h="876750">
                <a:moveTo>
                  <a:pt x="0" y="0"/>
                </a:moveTo>
                <a:lnTo>
                  <a:pt x="1170952" y="0"/>
                </a:lnTo>
                <a:lnTo>
                  <a:pt x="1170952" y="876751"/>
                </a:lnTo>
                <a:lnTo>
                  <a:pt x="0" y="8767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4496304" y="218241"/>
            <a:ext cx="9295392" cy="1786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5"/>
              </a:lnSpc>
            </a:pPr>
            <a:r>
              <a:rPr lang="en-US" sz="9375">
                <a:solidFill>
                  <a:srgbClr val="3B6545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Le ramassage</a:t>
            </a:r>
          </a:p>
        </p:txBody>
      </p:sp>
      <p:sp>
        <p:nvSpPr>
          <p:cNvPr id="39" name="Freeform 39"/>
          <p:cNvSpPr/>
          <p:nvPr/>
        </p:nvSpPr>
        <p:spPr>
          <a:xfrm flipV="1">
            <a:off x="1924603" y="4002240"/>
            <a:ext cx="1085988" cy="1065626"/>
          </a:xfrm>
          <a:custGeom>
            <a:avLst/>
            <a:gdLst/>
            <a:ahLst/>
            <a:cxnLst/>
            <a:rect l="l" t="t" r="r" b="b"/>
            <a:pathLst>
              <a:path w="1085988" h="1065626">
                <a:moveTo>
                  <a:pt x="0" y="1065626"/>
                </a:moveTo>
                <a:lnTo>
                  <a:pt x="1085988" y="1065626"/>
                </a:lnTo>
                <a:lnTo>
                  <a:pt x="1085988" y="0"/>
                </a:lnTo>
                <a:lnTo>
                  <a:pt x="0" y="0"/>
                </a:lnTo>
                <a:lnTo>
                  <a:pt x="0" y="1065626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Freeform 40"/>
          <p:cNvSpPr/>
          <p:nvPr/>
        </p:nvSpPr>
        <p:spPr>
          <a:xfrm>
            <a:off x="4567064" y="4363085"/>
            <a:ext cx="470442" cy="1409563"/>
          </a:xfrm>
          <a:custGeom>
            <a:avLst/>
            <a:gdLst/>
            <a:ahLst/>
            <a:cxnLst/>
            <a:rect l="l" t="t" r="r" b="b"/>
            <a:pathLst>
              <a:path w="470442" h="1409563">
                <a:moveTo>
                  <a:pt x="0" y="0"/>
                </a:moveTo>
                <a:lnTo>
                  <a:pt x="470442" y="0"/>
                </a:lnTo>
                <a:lnTo>
                  <a:pt x="470442" y="1409563"/>
                </a:lnTo>
                <a:lnTo>
                  <a:pt x="0" y="14095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1" name="Freeform 41"/>
          <p:cNvSpPr/>
          <p:nvPr/>
        </p:nvSpPr>
        <p:spPr>
          <a:xfrm>
            <a:off x="6111511" y="4077874"/>
            <a:ext cx="1027036" cy="1099905"/>
          </a:xfrm>
          <a:custGeom>
            <a:avLst/>
            <a:gdLst/>
            <a:ahLst/>
            <a:cxnLst/>
            <a:rect l="l" t="t" r="r" b="b"/>
            <a:pathLst>
              <a:path w="1027036" h="1099905">
                <a:moveTo>
                  <a:pt x="0" y="0"/>
                </a:moveTo>
                <a:lnTo>
                  <a:pt x="1027037" y="0"/>
                </a:lnTo>
                <a:lnTo>
                  <a:pt x="1027037" y="1099905"/>
                </a:lnTo>
                <a:lnTo>
                  <a:pt x="0" y="10999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Freeform 42"/>
          <p:cNvSpPr/>
          <p:nvPr/>
        </p:nvSpPr>
        <p:spPr>
          <a:xfrm>
            <a:off x="5284981" y="5223371"/>
            <a:ext cx="934477" cy="1066450"/>
          </a:xfrm>
          <a:custGeom>
            <a:avLst/>
            <a:gdLst/>
            <a:ahLst/>
            <a:cxnLst/>
            <a:rect l="l" t="t" r="r" b="b"/>
            <a:pathLst>
              <a:path w="934477" h="1066450">
                <a:moveTo>
                  <a:pt x="0" y="0"/>
                </a:moveTo>
                <a:lnTo>
                  <a:pt x="934478" y="0"/>
                </a:lnTo>
                <a:lnTo>
                  <a:pt x="934478" y="1066450"/>
                </a:lnTo>
                <a:lnTo>
                  <a:pt x="0" y="10664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3" name="Freeform 43"/>
          <p:cNvSpPr/>
          <p:nvPr/>
        </p:nvSpPr>
        <p:spPr>
          <a:xfrm>
            <a:off x="11720962" y="4460551"/>
            <a:ext cx="1631475" cy="1186898"/>
          </a:xfrm>
          <a:custGeom>
            <a:avLst/>
            <a:gdLst/>
            <a:ahLst/>
            <a:cxnLst/>
            <a:rect l="l" t="t" r="r" b="b"/>
            <a:pathLst>
              <a:path w="1631475" h="1186898">
                <a:moveTo>
                  <a:pt x="0" y="0"/>
                </a:moveTo>
                <a:lnTo>
                  <a:pt x="1631475" y="0"/>
                </a:lnTo>
                <a:lnTo>
                  <a:pt x="1631475" y="1186898"/>
                </a:lnTo>
                <a:lnTo>
                  <a:pt x="0" y="1186898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0968477" y="5756596"/>
            <a:ext cx="3146631" cy="3142698"/>
          </a:xfrm>
          <a:custGeom>
            <a:avLst/>
            <a:gdLst/>
            <a:ahLst/>
            <a:cxnLst/>
            <a:rect l="l" t="t" r="r" b="b"/>
            <a:pathLst>
              <a:path w="3146631" h="3142698">
                <a:moveTo>
                  <a:pt x="0" y="0"/>
                </a:moveTo>
                <a:lnTo>
                  <a:pt x="3146632" y="0"/>
                </a:lnTo>
                <a:lnTo>
                  <a:pt x="3146632" y="3142698"/>
                </a:lnTo>
                <a:lnTo>
                  <a:pt x="0" y="3142698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Freeform 45"/>
          <p:cNvSpPr/>
          <p:nvPr/>
        </p:nvSpPr>
        <p:spPr>
          <a:xfrm>
            <a:off x="14667559" y="6729936"/>
            <a:ext cx="2591741" cy="1831497"/>
          </a:xfrm>
          <a:custGeom>
            <a:avLst/>
            <a:gdLst/>
            <a:ahLst/>
            <a:cxnLst/>
            <a:rect l="l" t="t" r="r" b="b"/>
            <a:pathLst>
              <a:path w="2591741" h="1831497">
                <a:moveTo>
                  <a:pt x="0" y="0"/>
                </a:moveTo>
                <a:lnTo>
                  <a:pt x="2591741" y="0"/>
                </a:lnTo>
                <a:lnTo>
                  <a:pt x="2591741" y="1831497"/>
                </a:lnTo>
                <a:lnTo>
                  <a:pt x="0" y="1831497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Freeform 46"/>
          <p:cNvSpPr/>
          <p:nvPr/>
        </p:nvSpPr>
        <p:spPr>
          <a:xfrm>
            <a:off x="15208752" y="4202680"/>
            <a:ext cx="1439455" cy="1881641"/>
          </a:xfrm>
          <a:custGeom>
            <a:avLst/>
            <a:gdLst/>
            <a:ahLst/>
            <a:cxnLst/>
            <a:rect l="l" t="t" r="r" b="b"/>
            <a:pathLst>
              <a:path w="1439455" h="1881641">
                <a:moveTo>
                  <a:pt x="0" y="0"/>
                </a:moveTo>
                <a:lnTo>
                  <a:pt x="1439455" y="0"/>
                </a:lnTo>
                <a:lnTo>
                  <a:pt x="1439455" y="1881640"/>
                </a:lnTo>
                <a:lnTo>
                  <a:pt x="0" y="18816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92394" y="5418262"/>
            <a:ext cx="1439455" cy="1881641"/>
          </a:xfrm>
          <a:custGeom>
            <a:avLst/>
            <a:gdLst/>
            <a:ahLst/>
            <a:cxnLst/>
            <a:rect l="l" t="t" r="r" b="b"/>
            <a:pathLst>
              <a:path w="1439455" h="1881641">
                <a:moveTo>
                  <a:pt x="0" y="0"/>
                </a:moveTo>
                <a:lnTo>
                  <a:pt x="1439455" y="0"/>
                </a:lnTo>
                <a:lnTo>
                  <a:pt x="1439455" y="1881640"/>
                </a:lnTo>
                <a:lnTo>
                  <a:pt x="0" y="1881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 rot="494352">
            <a:off x="2605877" y="5721028"/>
            <a:ext cx="2467165" cy="1409368"/>
          </a:xfrm>
          <a:custGeom>
            <a:avLst/>
            <a:gdLst/>
            <a:ahLst/>
            <a:cxnLst/>
            <a:rect l="l" t="t" r="r" b="b"/>
            <a:pathLst>
              <a:path w="2467165" h="1409368">
                <a:moveTo>
                  <a:pt x="0" y="0"/>
                </a:moveTo>
                <a:lnTo>
                  <a:pt x="2467165" y="0"/>
                </a:lnTo>
                <a:lnTo>
                  <a:pt x="2467165" y="1409368"/>
                </a:lnTo>
                <a:lnTo>
                  <a:pt x="0" y="1409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5" name="Group 5"/>
          <p:cNvGrpSpPr/>
          <p:nvPr/>
        </p:nvGrpSpPr>
        <p:grpSpPr>
          <a:xfrm>
            <a:off x="5634356" y="5094807"/>
            <a:ext cx="9543161" cy="2679249"/>
            <a:chOff x="0" y="0"/>
            <a:chExt cx="2082739" cy="5847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82739" cy="584730"/>
            </a:xfrm>
            <a:custGeom>
              <a:avLst/>
              <a:gdLst/>
              <a:ahLst/>
              <a:cxnLst/>
              <a:rect l="l" t="t" r="r" b="b"/>
              <a:pathLst>
                <a:path w="2082739" h="584730">
                  <a:moveTo>
                    <a:pt x="12980" y="0"/>
                  </a:moveTo>
                  <a:lnTo>
                    <a:pt x="2069759" y="0"/>
                  </a:lnTo>
                  <a:cubicBezTo>
                    <a:pt x="2076928" y="0"/>
                    <a:pt x="2082739" y="5811"/>
                    <a:pt x="2082739" y="12980"/>
                  </a:cubicBezTo>
                  <a:lnTo>
                    <a:pt x="2082739" y="571750"/>
                  </a:lnTo>
                  <a:cubicBezTo>
                    <a:pt x="2082739" y="578919"/>
                    <a:pt x="2076928" y="584730"/>
                    <a:pt x="2069759" y="584730"/>
                  </a:cubicBezTo>
                  <a:lnTo>
                    <a:pt x="12980" y="584730"/>
                  </a:lnTo>
                  <a:cubicBezTo>
                    <a:pt x="9538" y="584730"/>
                    <a:pt x="6236" y="583363"/>
                    <a:pt x="3802" y="580929"/>
                  </a:cubicBezTo>
                  <a:cubicBezTo>
                    <a:pt x="1368" y="578494"/>
                    <a:pt x="0" y="575193"/>
                    <a:pt x="0" y="571750"/>
                  </a:cubicBezTo>
                  <a:lnTo>
                    <a:pt x="0" y="12980"/>
                  </a:lnTo>
                  <a:cubicBezTo>
                    <a:pt x="0" y="9538"/>
                    <a:pt x="1368" y="6236"/>
                    <a:pt x="3802" y="3802"/>
                  </a:cubicBezTo>
                  <a:cubicBezTo>
                    <a:pt x="6236" y="1368"/>
                    <a:pt x="9538" y="0"/>
                    <a:pt x="12980" y="0"/>
                  </a:cubicBezTo>
                  <a:close/>
                </a:path>
              </a:pathLst>
            </a:custGeom>
            <a:solidFill>
              <a:srgbClr val="F0BA7A">
                <a:alpha val="40000"/>
              </a:srgbClr>
            </a:solidFill>
            <a:ln w="28575" cap="sq">
              <a:solidFill>
                <a:srgbClr val="F0BA7A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082739" cy="613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34356" y="5193535"/>
            <a:ext cx="9359616" cy="280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5431" lvl="1" indent="-212716" algn="just">
              <a:lnSpc>
                <a:spcPts val="2758"/>
              </a:lnSpc>
              <a:buFont typeface="Arial"/>
              <a:buChar char="•"/>
            </a:pPr>
            <a:r>
              <a:rPr lang="en-US" sz="1970" u="sng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Option 1 : Aller par vos soins déposer les pneus en déchetteries</a:t>
            </a:r>
          </a:p>
          <a:p>
            <a:pPr marL="850862" lvl="2" indent="-283621" algn="just">
              <a:lnSpc>
                <a:spcPts val="2758"/>
              </a:lnSpc>
              <a:buFont typeface="Arial"/>
              <a:buChar char="⚬"/>
            </a:pPr>
            <a:r>
              <a:rPr lang="en-US" sz="197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Pour connaitre la déchetterie la plus proche qui accepte les pneus, rendez-vous sur le site : https://quefairedemesdechets.ademe.fr/</a:t>
            </a:r>
          </a:p>
          <a:p>
            <a:pPr marL="425431" lvl="1" indent="-212716" algn="just">
              <a:lnSpc>
                <a:spcPts val="2758"/>
              </a:lnSpc>
              <a:buFont typeface="Arial"/>
              <a:buChar char="•"/>
            </a:pPr>
            <a:r>
              <a:rPr lang="en-US" sz="1970" u="sng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Option 2 : Appel à l’Éco-Organisme "</a:t>
            </a:r>
            <a:r>
              <a:rPr lang="en-US" sz="1970" u="sng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France Recyclage Pneumatique</a:t>
            </a:r>
            <a:r>
              <a:rPr lang="en-US" sz="1970" u="sng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"</a:t>
            </a:r>
          </a:p>
          <a:p>
            <a:pPr marL="850862" lvl="2" indent="-283621" algn="just">
              <a:lnSpc>
                <a:spcPts val="2758"/>
              </a:lnSpc>
              <a:buFont typeface="Arial"/>
              <a:buChar char="⚬"/>
            </a:pPr>
            <a:r>
              <a:rPr lang="en-US" sz="197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Pour plus de renseignements, veuillez contacter le référent Hauts-de-France Propres de votre secteur :  https://www.hautsdefrance-propres.fr/referents-hautsdefrance-propres</a:t>
            </a:r>
          </a:p>
          <a:p>
            <a:pPr algn="just">
              <a:lnSpc>
                <a:spcPts val="2758"/>
              </a:lnSpc>
              <a:spcBef>
                <a:spcPct val="0"/>
              </a:spcBef>
            </a:pPr>
            <a:endParaRPr lang="en-US" sz="1970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634356" y="5094807"/>
            <a:ext cx="9591973" cy="2679249"/>
            <a:chOff x="0" y="0"/>
            <a:chExt cx="2093392" cy="58473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3392" cy="584730"/>
            </a:xfrm>
            <a:custGeom>
              <a:avLst/>
              <a:gdLst/>
              <a:ahLst/>
              <a:cxnLst/>
              <a:rect l="l" t="t" r="r" b="b"/>
              <a:pathLst>
                <a:path w="2093392" h="584730">
                  <a:moveTo>
                    <a:pt x="12914" y="0"/>
                  </a:moveTo>
                  <a:lnTo>
                    <a:pt x="2080478" y="0"/>
                  </a:lnTo>
                  <a:cubicBezTo>
                    <a:pt x="2087610" y="0"/>
                    <a:pt x="2093392" y="5782"/>
                    <a:pt x="2093392" y="12914"/>
                  </a:cubicBezTo>
                  <a:lnTo>
                    <a:pt x="2093392" y="571816"/>
                  </a:lnTo>
                  <a:cubicBezTo>
                    <a:pt x="2093392" y="575241"/>
                    <a:pt x="2092031" y="578526"/>
                    <a:pt x="2089609" y="580948"/>
                  </a:cubicBezTo>
                  <a:cubicBezTo>
                    <a:pt x="2087188" y="583370"/>
                    <a:pt x="2083903" y="584730"/>
                    <a:pt x="2080478" y="584730"/>
                  </a:cubicBezTo>
                  <a:lnTo>
                    <a:pt x="12914" y="584730"/>
                  </a:lnTo>
                  <a:cubicBezTo>
                    <a:pt x="9489" y="584730"/>
                    <a:pt x="6204" y="583370"/>
                    <a:pt x="3782" y="580948"/>
                  </a:cubicBezTo>
                  <a:cubicBezTo>
                    <a:pt x="1361" y="578526"/>
                    <a:pt x="0" y="575241"/>
                    <a:pt x="0" y="571816"/>
                  </a:cubicBezTo>
                  <a:lnTo>
                    <a:pt x="0" y="12914"/>
                  </a:lnTo>
                  <a:cubicBezTo>
                    <a:pt x="0" y="9489"/>
                    <a:pt x="1361" y="6204"/>
                    <a:pt x="3782" y="3782"/>
                  </a:cubicBezTo>
                  <a:cubicBezTo>
                    <a:pt x="6204" y="1361"/>
                    <a:pt x="9489" y="0"/>
                    <a:pt x="1291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F0BA7A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093392" cy="613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23495" y="2508197"/>
            <a:ext cx="1631475" cy="1186898"/>
          </a:xfrm>
          <a:custGeom>
            <a:avLst/>
            <a:gdLst/>
            <a:ahLst/>
            <a:cxnLst/>
            <a:rect l="l" t="t" r="r" b="b"/>
            <a:pathLst>
              <a:path w="1631475" h="1186898">
                <a:moveTo>
                  <a:pt x="0" y="0"/>
                </a:moveTo>
                <a:lnTo>
                  <a:pt x="1631475" y="0"/>
                </a:lnTo>
                <a:lnTo>
                  <a:pt x="1631475" y="1186897"/>
                </a:lnTo>
                <a:lnTo>
                  <a:pt x="0" y="118689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2708306" y="2628783"/>
            <a:ext cx="2339827" cy="1002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2907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Canettes métalliques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644762" y="1839918"/>
            <a:ext cx="9606929" cy="2523454"/>
            <a:chOff x="0" y="0"/>
            <a:chExt cx="2096656" cy="5507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6656" cy="550729"/>
            </a:xfrm>
            <a:custGeom>
              <a:avLst/>
              <a:gdLst/>
              <a:ahLst/>
              <a:cxnLst/>
              <a:rect l="l" t="t" r="r" b="b"/>
              <a:pathLst>
                <a:path w="2096656" h="550729">
                  <a:moveTo>
                    <a:pt x="12894" y="0"/>
                  </a:moveTo>
                  <a:lnTo>
                    <a:pt x="2083762" y="0"/>
                  </a:lnTo>
                  <a:cubicBezTo>
                    <a:pt x="2087182" y="0"/>
                    <a:pt x="2090461" y="1358"/>
                    <a:pt x="2092879" y="3777"/>
                  </a:cubicBezTo>
                  <a:cubicBezTo>
                    <a:pt x="2095297" y="6195"/>
                    <a:pt x="2096656" y="9474"/>
                    <a:pt x="2096656" y="12894"/>
                  </a:cubicBezTo>
                  <a:lnTo>
                    <a:pt x="2096656" y="537835"/>
                  </a:lnTo>
                  <a:cubicBezTo>
                    <a:pt x="2096656" y="541255"/>
                    <a:pt x="2095297" y="544535"/>
                    <a:pt x="2092879" y="546953"/>
                  </a:cubicBezTo>
                  <a:cubicBezTo>
                    <a:pt x="2090461" y="549371"/>
                    <a:pt x="2087182" y="550729"/>
                    <a:pt x="2083762" y="550729"/>
                  </a:cubicBezTo>
                  <a:lnTo>
                    <a:pt x="12894" y="550729"/>
                  </a:lnTo>
                  <a:cubicBezTo>
                    <a:pt x="9474" y="550729"/>
                    <a:pt x="6195" y="549371"/>
                    <a:pt x="3777" y="546953"/>
                  </a:cubicBezTo>
                  <a:cubicBezTo>
                    <a:pt x="1358" y="544535"/>
                    <a:pt x="0" y="541255"/>
                    <a:pt x="0" y="537835"/>
                  </a:cubicBezTo>
                  <a:lnTo>
                    <a:pt x="0" y="12894"/>
                  </a:lnTo>
                  <a:cubicBezTo>
                    <a:pt x="0" y="9474"/>
                    <a:pt x="1358" y="6195"/>
                    <a:pt x="3777" y="3777"/>
                  </a:cubicBezTo>
                  <a:cubicBezTo>
                    <a:pt x="6195" y="1358"/>
                    <a:pt x="9474" y="0"/>
                    <a:pt x="12894" y="0"/>
                  </a:cubicBezTo>
                  <a:close/>
                </a:path>
              </a:pathLst>
            </a:custGeom>
            <a:solidFill>
              <a:srgbClr val="90C74F">
                <a:alpha val="40000"/>
              </a:srgbClr>
            </a:solidFill>
            <a:ln w="28575" cap="sq">
              <a:solidFill>
                <a:srgbClr val="90C74F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096656" cy="579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775896" y="1923621"/>
            <a:ext cx="9359616" cy="239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8"/>
              </a:lnSpc>
            </a:pPr>
            <a:r>
              <a:rPr lang="en-US" sz="197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Si vous le souhaitez, vous pouvez trier les canettes ramassées et les placer dans des sacs à part. Ces sacs pourront ensuite être déposés chez des recycleurs affiliés à l’organisation </a:t>
            </a:r>
            <a:r>
              <a:rPr lang="en-US" sz="1970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KnetPartage</a:t>
            </a:r>
            <a:r>
              <a:rPr lang="en-US" sz="197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1970">
                <a:solidFill>
                  <a:srgbClr val="107899"/>
                </a:solidFill>
                <a:latin typeface="Poppins Light"/>
                <a:ea typeface="Poppins Light"/>
                <a:cs typeface="Poppins Light"/>
                <a:sym typeface="Poppins Light"/>
              </a:rPr>
              <a:t>https://knetpartage.fr/</a:t>
            </a:r>
          </a:p>
          <a:p>
            <a:pPr algn="just">
              <a:lnSpc>
                <a:spcPts val="2758"/>
              </a:lnSpc>
              <a:spcBef>
                <a:spcPct val="0"/>
              </a:spcBef>
            </a:pPr>
            <a:r>
              <a:rPr lang="en-US" sz="197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Ces recycleurs se chargeront de peser les sacs, et le poids des canettes collectées sera converti en un montant en euros. Les fonds ainsi récoltés seront intégralement reversés à des associations œuvrant pour le soutien d’enfants gravement malades ou atteints de maladies rares.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644762" y="1803809"/>
            <a:ext cx="9631334" cy="2595672"/>
            <a:chOff x="0" y="0"/>
            <a:chExt cx="2101982" cy="5664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01982" cy="566490"/>
            </a:xfrm>
            <a:custGeom>
              <a:avLst/>
              <a:gdLst/>
              <a:ahLst/>
              <a:cxnLst/>
              <a:rect l="l" t="t" r="r" b="b"/>
              <a:pathLst>
                <a:path w="2101982" h="566490">
                  <a:moveTo>
                    <a:pt x="12861" y="0"/>
                  </a:moveTo>
                  <a:lnTo>
                    <a:pt x="2089121" y="0"/>
                  </a:lnTo>
                  <a:cubicBezTo>
                    <a:pt x="2096224" y="0"/>
                    <a:pt x="2101982" y="5758"/>
                    <a:pt x="2101982" y="12861"/>
                  </a:cubicBezTo>
                  <a:lnTo>
                    <a:pt x="2101982" y="553629"/>
                  </a:lnTo>
                  <a:cubicBezTo>
                    <a:pt x="2101982" y="557040"/>
                    <a:pt x="2100627" y="560311"/>
                    <a:pt x="2098215" y="562723"/>
                  </a:cubicBezTo>
                  <a:cubicBezTo>
                    <a:pt x="2095803" y="565135"/>
                    <a:pt x="2092532" y="566490"/>
                    <a:pt x="2089121" y="566490"/>
                  </a:cubicBezTo>
                  <a:lnTo>
                    <a:pt x="12861" y="566490"/>
                  </a:lnTo>
                  <a:cubicBezTo>
                    <a:pt x="5758" y="566490"/>
                    <a:pt x="0" y="560732"/>
                    <a:pt x="0" y="553629"/>
                  </a:cubicBezTo>
                  <a:lnTo>
                    <a:pt x="0" y="12861"/>
                  </a:lnTo>
                  <a:cubicBezTo>
                    <a:pt x="0" y="5758"/>
                    <a:pt x="5758" y="0"/>
                    <a:pt x="1286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90C74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2101982" cy="595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494352">
            <a:off x="2500965" y="2370489"/>
            <a:ext cx="2697801" cy="1541119"/>
          </a:xfrm>
          <a:custGeom>
            <a:avLst/>
            <a:gdLst/>
            <a:ahLst/>
            <a:cxnLst/>
            <a:rect l="l" t="t" r="r" b="b"/>
            <a:pathLst>
              <a:path w="2697801" h="1541119">
                <a:moveTo>
                  <a:pt x="0" y="0"/>
                </a:moveTo>
                <a:lnTo>
                  <a:pt x="2697801" y="0"/>
                </a:lnTo>
                <a:lnTo>
                  <a:pt x="2697801" y="1541119"/>
                </a:lnTo>
                <a:lnTo>
                  <a:pt x="0" y="1541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5833897" y="5857586"/>
            <a:ext cx="2041014" cy="1442316"/>
          </a:xfrm>
          <a:custGeom>
            <a:avLst/>
            <a:gdLst/>
            <a:ahLst/>
            <a:cxnLst/>
            <a:rect l="l" t="t" r="r" b="b"/>
            <a:pathLst>
              <a:path w="2041014" h="1442316">
                <a:moveTo>
                  <a:pt x="0" y="0"/>
                </a:moveTo>
                <a:lnTo>
                  <a:pt x="2041014" y="0"/>
                </a:lnTo>
                <a:lnTo>
                  <a:pt x="2041014" y="1442316"/>
                </a:lnTo>
                <a:lnTo>
                  <a:pt x="0" y="1442316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5431761" y="1680781"/>
            <a:ext cx="2845286" cy="2841729"/>
          </a:xfrm>
          <a:custGeom>
            <a:avLst/>
            <a:gdLst/>
            <a:ahLst/>
            <a:cxnLst/>
            <a:rect l="l" t="t" r="r" b="b"/>
            <a:pathLst>
              <a:path w="2845286" h="2841729">
                <a:moveTo>
                  <a:pt x="0" y="0"/>
                </a:moveTo>
                <a:lnTo>
                  <a:pt x="2845286" y="0"/>
                </a:lnTo>
                <a:lnTo>
                  <a:pt x="2845286" y="2841729"/>
                </a:lnTo>
                <a:lnTo>
                  <a:pt x="0" y="284172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551358" y="7774056"/>
            <a:ext cx="4601241" cy="2306034"/>
          </a:xfrm>
          <a:custGeom>
            <a:avLst/>
            <a:gdLst/>
            <a:ahLst/>
            <a:cxnLst/>
            <a:rect l="l" t="t" r="r" b="b"/>
            <a:pathLst>
              <a:path w="4601241" h="2306034">
                <a:moveTo>
                  <a:pt x="0" y="0"/>
                </a:moveTo>
                <a:lnTo>
                  <a:pt x="4601240" y="0"/>
                </a:lnTo>
                <a:lnTo>
                  <a:pt x="4601240" y="2306033"/>
                </a:lnTo>
                <a:lnTo>
                  <a:pt x="0" y="2306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Freeform 25"/>
          <p:cNvSpPr/>
          <p:nvPr/>
        </p:nvSpPr>
        <p:spPr>
          <a:xfrm>
            <a:off x="6524613" y="8444630"/>
            <a:ext cx="3577418" cy="1842370"/>
          </a:xfrm>
          <a:custGeom>
            <a:avLst/>
            <a:gdLst/>
            <a:ahLst/>
            <a:cxnLst/>
            <a:rect l="l" t="t" r="r" b="b"/>
            <a:pathLst>
              <a:path w="3577418" h="1842370">
                <a:moveTo>
                  <a:pt x="0" y="0"/>
                </a:moveTo>
                <a:lnTo>
                  <a:pt x="3577418" y="0"/>
                </a:lnTo>
                <a:lnTo>
                  <a:pt x="3577418" y="1842370"/>
                </a:lnTo>
                <a:lnTo>
                  <a:pt x="0" y="184237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10854277" y="8568455"/>
            <a:ext cx="3150051" cy="1913656"/>
          </a:xfrm>
          <a:custGeom>
            <a:avLst/>
            <a:gdLst/>
            <a:ahLst/>
            <a:cxnLst/>
            <a:rect l="l" t="t" r="r" b="b"/>
            <a:pathLst>
              <a:path w="3150051" h="1913656">
                <a:moveTo>
                  <a:pt x="0" y="0"/>
                </a:moveTo>
                <a:lnTo>
                  <a:pt x="3150051" y="0"/>
                </a:lnTo>
                <a:lnTo>
                  <a:pt x="3150051" y="1913656"/>
                </a:lnTo>
                <a:lnTo>
                  <a:pt x="0" y="1913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14528514" y="8599954"/>
            <a:ext cx="3005872" cy="1687046"/>
          </a:xfrm>
          <a:custGeom>
            <a:avLst/>
            <a:gdLst/>
            <a:ahLst/>
            <a:cxnLst/>
            <a:rect l="l" t="t" r="r" b="b"/>
            <a:pathLst>
              <a:path w="3005872" h="1687046">
                <a:moveTo>
                  <a:pt x="0" y="0"/>
                </a:moveTo>
                <a:lnTo>
                  <a:pt x="3005873" y="0"/>
                </a:lnTo>
                <a:lnTo>
                  <a:pt x="3005873" y="1687046"/>
                </a:lnTo>
                <a:lnTo>
                  <a:pt x="0" y="16870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TextBox 28"/>
          <p:cNvSpPr txBox="1"/>
          <p:nvPr/>
        </p:nvSpPr>
        <p:spPr>
          <a:xfrm>
            <a:off x="286435" y="169187"/>
            <a:ext cx="17735941" cy="122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1"/>
              </a:lnSpc>
            </a:pPr>
            <a:r>
              <a:rPr lang="en-US" sz="7575">
                <a:solidFill>
                  <a:srgbClr val="3B6545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Logistique des canettes métalliques et des pneus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650497" y="6012009"/>
            <a:ext cx="2502101" cy="930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2"/>
              </a:lnSpc>
              <a:spcBef>
                <a:spcPct val="0"/>
              </a:spcBef>
            </a:pPr>
            <a:r>
              <a:rPr lang="en-US" sz="2658">
                <a:solidFill>
                  <a:srgbClr val="000000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Ramassage des pneus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713065" y="1028700"/>
            <a:ext cx="5350751" cy="5350751"/>
          </a:xfrm>
          <a:custGeom>
            <a:avLst/>
            <a:gdLst/>
            <a:ahLst/>
            <a:cxnLst/>
            <a:rect l="l" t="t" r="r" b="b"/>
            <a:pathLst>
              <a:path w="5350751" h="5350751">
                <a:moveTo>
                  <a:pt x="0" y="0"/>
                </a:moveTo>
                <a:lnTo>
                  <a:pt x="5350751" y="0"/>
                </a:lnTo>
                <a:lnTo>
                  <a:pt x="5350751" y="5350751"/>
                </a:lnTo>
                <a:lnTo>
                  <a:pt x="0" y="535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0" y="7200900"/>
            <a:ext cx="18288000" cy="3086100"/>
          </a:xfrm>
          <a:custGeom>
            <a:avLst/>
            <a:gdLst/>
            <a:ahLst/>
            <a:cxnLst/>
            <a:rect l="l" t="t" r="r" b="b"/>
            <a:pathLst>
              <a:path w="18288000" h="3086100">
                <a:moveTo>
                  <a:pt x="0" y="0"/>
                </a:moveTo>
                <a:lnTo>
                  <a:pt x="18288000" y="0"/>
                </a:lnTo>
                <a:lnTo>
                  <a:pt x="1828800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6338737" y="177568"/>
            <a:ext cx="11747422" cy="1773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9"/>
              </a:lnSpc>
            </a:pPr>
            <a:r>
              <a:rPr lang="en-US" sz="9299">
                <a:solidFill>
                  <a:srgbClr val="3B6545"/>
                </a:solidFill>
                <a:latin typeface="ดองเต่า"/>
                <a:ea typeface="ดองเต่า"/>
                <a:cs typeface="ดองเต่า"/>
                <a:sym typeface="ดองเต่า"/>
              </a:rPr>
              <a:t>Partagez vos ramassages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64239" y="2819619"/>
            <a:ext cx="9527790" cy="308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3999">
                <a:solidFill>
                  <a:srgbClr val="3B6545"/>
                </a:solidFill>
                <a:latin typeface="Touvlo"/>
                <a:ea typeface="Touvlo"/>
                <a:cs typeface="Touvlo"/>
                <a:sym typeface="Touvlo"/>
              </a:rPr>
              <a:t>N’hésitez pas à communiquer sur votre ramassage via les réseaux sociaux en identifiant :</a:t>
            </a:r>
          </a:p>
          <a:p>
            <a:pPr algn="just">
              <a:lnSpc>
                <a:spcPts val="6159"/>
              </a:lnSpc>
            </a:pPr>
            <a:r>
              <a:rPr lang="en-US" sz="3999" u="sng">
                <a:solidFill>
                  <a:srgbClr val="3B6545"/>
                </a:solidFill>
                <a:latin typeface="Touvlo"/>
                <a:ea typeface="Touvlo"/>
                <a:cs typeface="Touvlo"/>
                <a:sym typeface="Touvlo"/>
              </a:rPr>
              <a:t>“@Hauts-de-France Propres”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Personnalisé</PresentationFormat>
  <Paragraphs>60</Paragraphs>
  <Slides>11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3" baseType="lpstr">
      <vt:lpstr>Ruda Two</vt:lpstr>
      <vt:lpstr>Poppins Light</vt:lpstr>
      <vt:lpstr>ดองเต่า Bold</vt:lpstr>
      <vt:lpstr>Futura</vt:lpstr>
      <vt:lpstr>Futura LT</vt:lpstr>
      <vt:lpstr>Arimo</vt:lpstr>
      <vt:lpstr>Arial</vt:lpstr>
      <vt:lpstr>Poppins Light Bold</vt:lpstr>
      <vt:lpstr>ดองเต่า</vt:lpstr>
      <vt:lpstr>Touvlo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 Hauts-de-France Propres 2025</dc:title>
  <dc:creator>LE GROS Stephane</dc:creator>
  <cp:lastModifiedBy>Stéphane LE GROS</cp:lastModifiedBy>
  <cp:revision>2</cp:revision>
  <dcterms:created xsi:type="dcterms:W3CDTF">2006-08-16T00:00:00Z</dcterms:created>
  <dcterms:modified xsi:type="dcterms:W3CDTF">2025-03-04T08:54:15Z</dcterms:modified>
  <dc:identifier>DAGeaA5x0yQ</dc:identifier>
</cp:coreProperties>
</file>